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6" r:id="rId4"/>
    <p:sldMasterId id="2147484368" r:id="rId5"/>
    <p:sldMasterId id="2147484380" r:id="rId6"/>
    <p:sldMasterId id="2147484404" r:id="rId7"/>
  </p:sldMasterIdLst>
  <p:notesMasterIdLst>
    <p:notesMasterId r:id="rId66"/>
  </p:notesMasterIdLst>
  <p:handoutMasterIdLst>
    <p:handoutMasterId r:id="rId67"/>
  </p:handoutMasterIdLst>
  <p:sldIdLst>
    <p:sldId id="2247" r:id="rId8"/>
    <p:sldId id="751" r:id="rId9"/>
    <p:sldId id="2509" r:id="rId10"/>
    <p:sldId id="1163" r:id="rId11"/>
    <p:sldId id="1326" r:id="rId12"/>
    <p:sldId id="1165" r:id="rId13"/>
    <p:sldId id="1400" r:id="rId14"/>
    <p:sldId id="2282" r:id="rId15"/>
    <p:sldId id="2283" r:id="rId16"/>
    <p:sldId id="2284" r:id="rId17"/>
    <p:sldId id="273" r:id="rId18"/>
    <p:sldId id="659" r:id="rId19"/>
    <p:sldId id="1143" r:id="rId20"/>
    <p:sldId id="1144" r:id="rId21"/>
    <p:sldId id="1145" r:id="rId22"/>
    <p:sldId id="2499" r:id="rId23"/>
    <p:sldId id="466" r:id="rId24"/>
    <p:sldId id="1402" r:id="rId25"/>
    <p:sldId id="2500" r:id="rId26"/>
    <p:sldId id="388" r:id="rId27"/>
    <p:sldId id="2297" r:id="rId28"/>
    <p:sldId id="1201" r:id="rId29"/>
    <p:sldId id="1167" r:id="rId30"/>
    <p:sldId id="2507" r:id="rId31"/>
    <p:sldId id="2508" r:id="rId32"/>
    <p:sldId id="704" r:id="rId33"/>
    <p:sldId id="705" r:id="rId34"/>
    <p:sldId id="2392" r:id="rId35"/>
    <p:sldId id="256" r:id="rId36"/>
    <p:sldId id="269" r:id="rId37"/>
    <p:sldId id="271" r:id="rId38"/>
    <p:sldId id="2510" r:id="rId39"/>
    <p:sldId id="2486" r:id="rId40"/>
    <p:sldId id="275" r:id="rId41"/>
    <p:sldId id="2487" r:id="rId42"/>
    <p:sldId id="2495" r:id="rId43"/>
    <p:sldId id="687" r:id="rId44"/>
    <p:sldId id="1979" r:id="rId45"/>
    <p:sldId id="2511" r:id="rId46"/>
    <p:sldId id="2512" r:id="rId47"/>
    <p:sldId id="625" r:id="rId48"/>
    <p:sldId id="1384" r:id="rId49"/>
    <p:sldId id="2513" r:id="rId50"/>
    <p:sldId id="2514" r:id="rId51"/>
    <p:sldId id="2515" r:id="rId52"/>
    <p:sldId id="1405" r:id="rId53"/>
    <p:sldId id="1848" r:id="rId54"/>
    <p:sldId id="2516" r:id="rId55"/>
    <p:sldId id="1298" r:id="rId56"/>
    <p:sldId id="1299" r:id="rId57"/>
    <p:sldId id="1300" r:id="rId58"/>
    <p:sldId id="1301" r:id="rId59"/>
    <p:sldId id="1302" r:id="rId60"/>
    <p:sldId id="1303" r:id="rId61"/>
    <p:sldId id="1304" r:id="rId62"/>
    <p:sldId id="1305" r:id="rId63"/>
    <p:sldId id="1059" r:id="rId64"/>
    <p:sldId id="1240"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4B8427"/>
    <a:srgbClr val="205715"/>
    <a:srgbClr val="602E04"/>
    <a:srgbClr val="CC6600"/>
    <a:srgbClr val="9966FF"/>
    <a:srgbClr val="996600"/>
    <a:srgbClr val="FFCC66"/>
    <a:srgbClr val="CCCC00"/>
    <a:srgbClr val="4C5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541" autoAdjust="0"/>
  </p:normalViewPr>
  <p:slideViewPr>
    <p:cSldViewPr>
      <p:cViewPr varScale="1">
        <p:scale>
          <a:sx n="61" d="100"/>
          <a:sy n="61" d="100"/>
        </p:scale>
        <p:origin x="66" y="576"/>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Header Placeholder 11"/>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51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40432F5A-6917-444E-B41D-A52F496341BF}" type="slidenum">
              <a:rPr lang="en-US" altLang="en-US" sz="1300" b="0">
                <a:solidFill>
                  <a:srgbClr val="000000"/>
                </a:solidFill>
                <a:latin typeface="Arial" pitchFamily="34" charset="0"/>
              </a:rPr>
              <a:pPr/>
              <a:t>19</a:t>
            </a:fld>
            <a:endParaRPr lang="en-US" altLang="en-US" sz="1300" b="0" dirty="0">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CDB8957B-5116-4134-A633-DB31212A18DE}"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20</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04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184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871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67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7589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06694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954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90161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216877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9482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7698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10441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891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36990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58968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62734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705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93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10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4/12/2024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5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4/12/2024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220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4/12/2024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326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4/12/2024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02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068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4/12/2024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518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4/12/2024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5634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611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8757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040029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015337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EB9F39-4558-4209-B956-05264AEE6A1A}"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931775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EB9F39-4558-4209-B956-05264AEE6A1A}"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753777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EB9F39-4558-4209-B956-05264AEE6A1A}" type="datetimeFigureOut">
              <a:rPr lang="en-US"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5367126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B9F39-4558-4209-B956-05264AEE6A1A}" type="datetimeFigureOut">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97181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03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B9F39-4558-4209-B956-05264AEE6A1A}" type="datetimeFigureOut">
              <a:rPr lang="en-US"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357959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B9F39-4558-4209-B956-05264AEE6A1A}"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19998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B9F39-4558-4209-B956-05264AEE6A1A}"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463179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884366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845625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24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32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324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40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55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8875911"/>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4653422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4/12/2024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55993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B9F39-4558-4209-B956-05264AEE6A1A}" type="datetimeFigureOut">
              <a:rPr lang="en-US" smtClean="0"/>
              <a:t>4/12/2024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F166E-EAC4-485E-9692-431F459BEA25}" type="slidenum">
              <a:rPr lang="en-US" smtClean="0"/>
              <a:t>‹#›</a:t>
            </a:fld>
            <a:endParaRPr lang="en-US"/>
          </a:p>
        </p:txBody>
      </p:sp>
    </p:spTree>
    <p:extLst>
      <p:ext uri="{BB962C8B-B14F-4D97-AF65-F5344CB8AC3E}">
        <p14:creationId xmlns:p14="http://schemas.microsoft.com/office/powerpoint/2010/main" val="743577130"/>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road through a forest&#10;&#10;Description automatically generated">
            <a:extLst>
              <a:ext uri="{FF2B5EF4-FFF2-40B4-BE49-F238E27FC236}">
                <a16:creationId xmlns:a16="http://schemas.microsoft.com/office/drawing/2014/main" id="{D72F043F-F197-674D-80B0-582BB49B6B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6990"/>
            <a:ext cx="9144000" cy="6904990"/>
          </a:xfrm>
          <a:prstGeom prst="rect">
            <a:avLst/>
          </a:prstGeom>
          <a:noFill/>
          <a:ln>
            <a:noFill/>
          </a:ln>
        </p:spPr>
      </p:pic>
      <p:sp>
        <p:nvSpPr>
          <p:cNvPr id="2" name="TextBox 1">
            <a:extLst>
              <a:ext uri="{FF2B5EF4-FFF2-40B4-BE49-F238E27FC236}">
                <a16:creationId xmlns:a16="http://schemas.microsoft.com/office/drawing/2014/main" id="{C7025350-7F2A-132D-1B57-6B63C52A6317}"/>
              </a:ext>
            </a:extLst>
          </p:cNvPr>
          <p:cNvSpPr txBox="1"/>
          <p:nvPr/>
        </p:nvSpPr>
        <p:spPr>
          <a:xfrm>
            <a:off x="0" y="3843278"/>
            <a:ext cx="9144000" cy="2862322"/>
          </a:xfrm>
          <a:prstGeom prst="rect">
            <a:avLst/>
          </a:prstGeom>
          <a:solidFill>
            <a:schemeClr val="bg1">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Level Green Presbyterian Church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April 14, 2024 </a:t>
            </a:r>
            <a:endParaRPr kumimoji="0" lang="en-US" sz="6000" b="1" i="0" u="none" strike="noStrike" kern="1200" cap="none" spc="0" normalizeH="0" baseline="3000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755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76615"/>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This my glad commemoration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That ‘til now I’ve safely come;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I hope, by Thy good pleasure,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Safely to arrive at home.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sought me when a stranger,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Wandering from the fold of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to rescue me from danger,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Interposed His precious blood.</a:t>
            </a:r>
          </a:p>
        </p:txBody>
      </p:sp>
    </p:spTree>
    <p:extLst>
      <p:ext uri="{BB962C8B-B14F-4D97-AF65-F5344CB8AC3E}">
        <p14:creationId xmlns:p14="http://schemas.microsoft.com/office/powerpoint/2010/main" val="280554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65858"/>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to grace how great a debtor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Daily I’m constrained to be!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Thy goodness, like a fetter,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Bind my wandering heart to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Prone to wander, Lord, I feel it,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Prone to leave the God I love: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Here’s my heart, O take and seal it,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Seal it for Thy courts above.</a:t>
            </a:r>
          </a:p>
        </p:txBody>
      </p:sp>
    </p:spTree>
    <p:extLst>
      <p:ext uri="{BB962C8B-B14F-4D97-AF65-F5344CB8AC3E}">
        <p14:creationId xmlns:p14="http://schemas.microsoft.com/office/powerpoint/2010/main" val="229820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35AE66-37F8-4500-98B6-D87F12694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4652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God the Father Almighty, Maker of heaven and earth,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in Jesus Christ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his only Son our Lord;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who was conceived by the Holy Ghost, born of the Virgin Mary,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suffered under Pontius Pilate,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was crucified, dead, and buried;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third day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rose again from the dead;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ascended into heaven,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sitteth on the right hand of God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Father Almighty;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from thence he shall come to judge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the Holy Ghost;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holy catholic Church;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communion of saints;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forgiveness of sins;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resurrection of the body;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the life everlasting.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Amen.</a:t>
            </a:r>
          </a:p>
        </p:txBody>
      </p:sp>
    </p:spTree>
    <p:extLst>
      <p:ext uri="{BB962C8B-B14F-4D97-AF65-F5344CB8AC3E}">
        <p14:creationId xmlns:p14="http://schemas.microsoft.com/office/powerpoint/2010/main" val="2898478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B305F1-E42B-48AF-A3C6-F3DE6F1C8D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1" y="0"/>
            <a:ext cx="9144000" cy="6858000"/>
          </a:xfrm>
          <a:prstGeom prst="rect">
            <a:avLst/>
          </a:prstGeom>
        </p:spPr>
      </p:pic>
      <p:sp>
        <p:nvSpPr>
          <p:cNvPr id="4" name="Title 3"/>
          <p:cNvSpPr>
            <a:spLocks noGrp="1"/>
          </p:cNvSpPr>
          <p:nvPr>
            <p:ph type="title"/>
          </p:nvPr>
        </p:nvSpPr>
        <p:spPr>
          <a:xfrm>
            <a:off x="1524000" y="1524000"/>
            <a:ext cx="6369424" cy="3810000"/>
          </a:xfrm>
        </p:spPr>
        <p:txBody>
          <a:bodyPr>
            <a:noAutofit/>
          </a:bodyPr>
          <a:lstStyle/>
          <a:p>
            <a:r>
              <a:rPr lang="en-US" sz="8800" b="1" dirty="0">
                <a:ln w="28575">
                  <a:solidFill>
                    <a:schemeClr val="tx1"/>
                  </a:solidFill>
                </a:ln>
                <a:solidFill>
                  <a:schemeClr val="bg1"/>
                </a:solidFill>
              </a:rPr>
              <a:t>Prayer</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3029751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48483"/>
            <a:ext cx="8991600" cy="7158883"/>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a:ea typeface="+mn-ea"/>
                <a:cs typeface="+mn-cs"/>
              </a:rPr>
              <a:t>Loving and eternal God, Your Son Jesus came as King to rescue and redeem us. By grace through faith, You adopt us into Your family. Yet often we ignore Your call to serve. We make light of Your invitation to us. Our attention to You is scattered. Our affection for You is fickle. Forgive us for our</a:t>
            </a:r>
            <a:r>
              <a:rPr lang="en-US" sz="3500" dirty="0">
                <a:solidFill>
                  <a:prstClr val="black"/>
                </a:solidFill>
                <a:latin typeface="Calibri"/>
              </a:rPr>
              <a:t> </a:t>
            </a:r>
            <a:r>
              <a:rPr kumimoji="0" lang="en-US" sz="3500" b="0" i="0" u="none" strike="noStrike" kern="1200" cap="none" spc="0" normalizeH="0" baseline="0" noProof="0" dirty="0">
                <a:ln>
                  <a:noFill/>
                </a:ln>
                <a:solidFill>
                  <a:prstClr val="black"/>
                </a:solidFill>
                <a:effectLst/>
                <a:uLnTx/>
                <a:uFillTx/>
                <a:latin typeface="Calibri"/>
                <a:ea typeface="+mn-ea"/>
                <a:cs typeface="+mn-cs"/>
              </a:rPr>
              <a:t>stubbornness, disobedience, and pride. Renew us so we may love You faithfully. May we hear Your call and respond with joy to the glory and honor of Your holy name. Through Jesus Christ we pray. Amen.</a:t>
            </a:r>
          </a:p>
        </p:txBody>
      </p:sp>
    </p:spTree>
    <p:extLst>
      <p:ext uri="{BB962C8B-B14F-4D97-AF65-F5344CB8AC3E}">
        <p14:creationId xmlns:p14="http://schemas.microsoft.com/office/powerpoint/2010/main" val="2929591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6C0BD0-2E8E-4D40-B5C1-40C5BF7E7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6000" b="1" dirty="0">
                <a:ln w="38100">
                  <a:solidFill>
                    <a:schemeClr val="tx1"/>
                  </a:solidFill>
                </a:ln>
                <a:solidFill>
                  <a:schemeClr val="bg1"/>
                </a:solidFill>
                <a:latin typeface="Arial "/>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defRPr/>
            </a:pPr>
            <a:r>
              <a:rPr lang="en-US" altLang="en-US" sz="3600" b="1" dirty="0">
                <a:latin typeface="Arial "/>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000" b="1" dirty="0">
                <a:cs typeface="Arial" panose="020B0604020202020204" pitchFamily="34" charset="0"/>
              </a:rPr>
              <a:t>CCLI #245077</a:t>
            </a:r>
          </a:p>
        </p:txBody>
      </p:sp>
      <p:pic>
        <p:nvPicPr>
          <p:cNvPr id="5122"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1" y="84037"/>
            <a:ext cx="5486399" cy="5402363"/>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12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9265" cy="6858000"/>
          </a:xfrm>
          <a:prstGeom prst="rect">
            <a:avLst/>
          </a:prstGeom>
        </p:spPr>
      </p:pic>
      <p:sp>
        <p:nvSpPr>
          <p:cNvPr id="3" name="TextBox 2"/>
          <p:cNvSpPr txBox="1"/>
          <p:nvPr/>
        </p:nvSpPr>
        <p:spPr>
          <a:xfrm>
            <a:off x="1075939" y="3581400"/>
            <a:ext cx="7077461" cy="3016210"/>
          </a:xfrm>
          <a:prstGeom prst="rect">
            <a:avLst/>
          </a:prstGeom>
          <a:solidFill>
            <a:schemeClr val="bg1"/>
          </a:solidFill>
          <a:effectLst>
            <a:softEdge rad="152400"/>
          </a:effectLst>
        </p:spPr>
        <p:txBody>
          <a:bodyPr wrap="square" rtlCol="0">
            <a:no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a:extLst>
              <a:ext uri="{FF2B5EF4-FFF2-40B4-BE49-F238E27FC236}">
                <a16:creationId xmlns:a16="http://schemas.microsoft.com/office/drawing/2014/main" id="{A2619628-8CE5-4D54-9384-AACDAA326DA6}"/>
              </a:ext>
            </a:extLst>
          </p:cNvPr>
          <p:cNvSpPr txBox="1"/>
          <p:nvPr/>
        </p:nvSpPr>
        <p:spPr>
          <a:xfrm>
            <a:off x="1185669" y="727869"/>
            <a:ext cx="6858000" cy="2133599"/>
          </a:xfrm>
          <a:prstGeom prst="rect">
            <a:avLst/>
          </a:prstGeom>
          <a:solidFill>
            <a:schemeClr val="bg1"/>
          </a:solidFill>
          <a:effectLst>
            <a:softEdge rad="152400"/>
          </a:effectLst>
        </p:spPr>
        <p:txBody>
          <a:bodyPr wrap="square" rtlCol="0" anchor="b" anchorCtr="0">
            <a:noAutofit/>
          </a:bodyPr>
          <a:lstStyle/>
          <a:p>
            <a:pPr algn="ctr"/>
            <a:r>
              <a:rPr lang="en-US" sz="10000" dirty="0">
                <a:ln w="12700">
                  <a:noFill/>
                </a:ln>
                <a:latin typeface="Adobe Caslon Pro Bold" panose="0205070206050A020403" pitchFamily="18" charset="0"/>
              </a:rPr>
              <a:t>PRELUDE</a:t>
            </a:r>
          </a:p>
        </p:txBody>
      </p:sp>
    </p:spTree>
    <p:extLst>
      <p:ext uri="{BB962C8B-B14F-4D97-AF65-F5344CB8AC3E}">
        <p14:creationId xmlns:p14="http://schemas.microsoft.com/office/powerpoint/2010/main" val="404719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Perpetua" pitchFamily="18" charset="0"/>
              <a:ea typeface="+mn-ea"/>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Glory be to the Father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Holy Ghost,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as it was in the beginning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 now and ever shall be,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world without end.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58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55367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Jesus Is the Answer</a:t>
            </a:r>
          </a:p>
        </p:txBody>
      </p:sp>
    </p:spTree>
    <p:extLst>
      <p:ext uri="{BB962C8B-B14F-4D97-AF65-F5344CB8AC3E}">
        <p14:creationId xmlns:p14="http://schemas.microsoft.com/office/powerpoint/2010/main" val="2899180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563C34-B339-4FAD-9423-97352A20F9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9054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4F28B5-07D4-43EA-A71A-E151CFDF9F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5758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doxolog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430"/>
          <a:stretch/>
        </p:blipFill>
        <p:spPr bwMode="auto">
          <a:xfrm>
            <a:off x="-38100" y="0"/>
            <a:ext cx="9220200" cy="6934201"/>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000" b="1" dirty="0">
                <a:solidFill>
                  <a:schemeClr val="bg1"/>
                </a:solidFill>
                <a:latin typeface="Arial "/>
                <a:cs typeface="Arial" panose="020B0604020202020204" pitchFamily="34" charset="0"/>
              </a:rPr>
              <a:t>CCLI #245077</a:t>
            </a:r>
          </a:p>
        </p:txBody>
      </p:sp>
      <p:sp>
        <p:nvSpPr>
          <p:cNvPr id="4" name="Rectangle 3"/>
          <p:cNvSpPr/>
          <p:nvPr/>
        </p:nvSpPr>
        <p:spPr>
          <a:xfrm>
            <a:off x="4191000" y="2706469"/>
            <a:ext cx="3002745" cy="646331"/>
          </a:xfrm>
          <a:prstGeom prst="rect">
            <a:avLst/>
          </a:prstGeom>
        </p:spPr>
        <p:txBody>
          <a:bodyPr wrap="none">
            <a:spAutoFit/>
          </a:bodyPr>
          <a:lstStyle/>
          <a:p>
            <a:pPr algn="ctr"/>
            <a:r>
              <a:rPr lang="en-US" sz="3600" dirty="0">
                <a:ln w="38100">
                  <a:solidFill>
                    <a:schemeClr val="tx1">
                      <a:lumMod val="95000"/>
                      <a:lumOff val="5000"/>
                    </a:schemeClr>
                  </a:solidFill>
                </a:ln>
                <a:solidFill>
                  <a:schemeClr val="bg1"/>
                </a:solidFill>
                <a:latin typeface="Arial Black" panose="020B0A04020102020204" pitchFamily="34" charset="0"/>
              </a:rPr>
              <a:t>Hymn #382</a:t>
            </a:r>
          </a:p>
        </p:txBody>
      </p:sp>
    </p:spTree>
    <p:extLst>
      <p:ext uri="{BB962C8B-B14F-4D97-AF65-F5344CB8AC3E}">
        <p14:creationId xmlns:p14="http://schemas.microsoft.com/office/powerpoint/2010/main" val="3126374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From whom all blessings flow;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All creatures here below;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Ye heavenly 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Father, 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2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unset over a mountain&#10;&#10;Description automatically generated">
            <a:extLst>
              <a:ext uri="{FF2B5EF4-FFF2-40B4-BE49-F238E27FC236}">
                <a16:creationId xmlns:a16="http://schemas.microsoft.com/office/drawing/2014/main" id="{3E1E2081-2F79-3E81-4B37-6D96E4426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r>
              <a:rPr lang="en-US" b="1" dirty="0">
                <a:ln w="19050">
                  <a:noFill/>
                </a:ln>
                <a:solidFill>
                  <a:schemeClr val="bg1"/>
                </a:solidFill>
              </a:rPr>
              <a:t>CCLI# 245077</a:t>
            </a:r>
          </a:p>
        </p:txBody>
      </p:sp>
      <p:sp>
        <p:nvSpPr>
          <p:cNvPr id="4" name="TextBox 3">
            <a:extLst>
              <a:ext uri="{FF2B5EF4-FFF2-40B4-BE49-F238E27FC236}">
                <a16:creationId xmlns:a16="http://schemas.microsoft.com/office/drawing/2014/main" id="{1450D8F2-F160-DA26-F1E5-ECDDD9A7BEE4}"/>
              </a:ext>
            </a:extLst>
          </p:cNvPr>
          <p:cNvSpPr txBox="1"/>
          <p:nvPr/>
        </p:nvSpPr>
        <p:spPr>
          <a:xfrm>
            <a:off x="2971799" y="4245114"/>
            <a:ext cx="320040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Praise Book</a:t>
            </a:r>
          </a:p>
        </p:txBody>
      </p:sp>
    </p:spTree>
    <p:extLst>
      <p:ext uri="{BB962C8B-B14F-4D97-AF65-F5344CB8AC3E}">
        <p14:creationId xmlns:p14="http://schemas.microsoft.com/office/powerpoint/2010/main" val="4184615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6575"/>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CALL TO </a:t>
            </a:r>
          </a:p>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WORSHIP</a:t>
            </a:r>
          </a:p>
        </p:txBody>
      </p:sp>
    </p:spTree>
    <p:extLst>
      <p:ext uri="{BB962C8B-B14F-4D97-AF65-F5344CB8AC3E}">
        <p14:creationId xmlns:p14="http://schemas.microsoft.com/office/powerpoint/2010/main" val="671109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381001" y="465856"/>
            <a:ext cx="8287870"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I once held dear,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Built my life upon,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this world reveres, </a:t>
            </a:r>
            <a:b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wars to own,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I once thought gain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have counted loss;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Spent and worthless now,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Compared to this.</a:t>
            </a:r>
          </a:p>
        </p:txBody>
      </p:sp>
    </p:spTree>
    <p:extLst>
      <p:ext uri="{BB962C8B-B14F-4D97-AF65-F5344CB8AC3E}">
        <p14:creationId xmlns:p14="http://schemas.microsoft.com/office/powerpoint/2010/main" val="3931529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521393"/>
            <a:ext cx="8193741" cy="37364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Knowing You, Jesus, knowing you, there is no greater thing.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You’re my all, You’re the best,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You’re my joy, my righteousness,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I love You, Lord.</a:t>
            </a:r>
          </a:p>
        </p:txBody>
      </p:sp>
    </p:spTree>
    <p:extLst>
      <p:ext uri="{BB962C8B-B14F-4D97-AF65-F5344CB8AC3E}">
        <p14:creationId xmlns:p14="http://schemas.microsoft.com/office/powerpoint/2010/main" val="3619793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762000"/>
            <a:ext cx="8193741"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Now my heart’s desire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is to know You more,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be found in You,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known as Yours,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possess by faith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what I could not earn;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surpassing gift of righteousness.</a:t>
            </a:r>
          </a:p>
        </p:txBody>
      </p:sp>
    </p:spTree>
    <p:extLst>
      <p:ext uri="{BB962C8B-B14F-4D97-AF65-F5344CB8AC3E}">
        <p14:creationId xmlns:p14="http://schemas.microsoft.com/office/powerpoint/2010/main" val="2020788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521393"/>
            <a:ext cx="8193741" cy="37364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Knowing You, Jesus, knowing you, there is no greater thing.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You’re my all, You’re the best,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You’re my joy, my righteousness,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I love You, Lord.</a:t>
            </a:r>
          </a:p>
        </p:txBody>
      </p:sp>
    </p:spTree>
    <p:extLst>
      <p:ext uri="{BB962C8B-B14F-4D97-AF65-F5344CB8AC3E}">
        <p14:creationId xmlns:p14="http://schemas.microsoft.com/office/powerpoint/2010/main" val="2630970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143000"/>
            <a:ext cx="8193741"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Oh to know the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pow’r</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of Your risen life,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to know You in Your sufferings,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become like You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Your death, my Lord;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So with You to live, and never die.</a:t>
            </a:r>
          </a:p>
        </p:txBody>
      </p:sp>
    </p:spTree>
    <p:extLst>
      <p:ext uri="{BB962C8B-B14F-4D97-AF65-F5344CB8AC3E}">
        <p14:creationId xmlns:p14="http://schemas.microsoft.com/office/powerpoint/2010/main" val="223970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521393"/>
            <a:ext cx="8193741" cy="37364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Knowing You, Jesus, knowing you, there is no greater thing.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You’re my all, You’re the best,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You’re my joy, my righteousness,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I love You, Lord.</a:t>
            </a:r>
          </a:p>
        </p:txBody>
      </p:sp>
    </p:spTree>
    <p:extLst>
      <p:ext uri="{BB962C8B-B14F-4D97-AF65-F5344CB8AC3E}">
        <p14:creationId xmlns:p14="http://schemas.microsoft.com/office/powerpoint/2010/main" val="2234412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374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Jeremiah </a:t>
            </a:r>
            <a:b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br>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23:16-24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 </a:t>
            </a:r>
          </a:p>
        </p:txBody>
      </p:sp>
    </p:spTree>
    <p:extLst>
      <p:ext uri="{BB962C8B-B14F-4D97-AF65-F5344CB8AC3E}">
        <p14:creationId xmlns:p14="http://schemas.microsoft.com/office/powerpoint/2010/main" val="3167911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1540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50000" noProof="0" dirty="0">
                <a:ln>
                  <a:noFill/>
                </a:ln>
                <a:solidFill>
                  <a:prstClr val="black"/>
                </a:solidFill>
                <a:effectLst/>
                <a:uLnTx/>
                <a:uFillTx/>
                <a:latin typeface="Calibri"/>
                <a:ea typeface="+mn-ea"/>
                <a:cs typeface="+mn-cs"/>
              </a:rPr>
              <a:t>16</a:t>
            </a:r>
            <a:r>
              <a:rPr kumimoji="0" lang="en-US" sz="3600" b="0" i="0" u="none" strike="noStrike" kern="1200" cap="none" spc="0" normalizeH="0" baseline="0" noProof="0" dirty="0">
                <a:ln>
                  <a:noFill/>
                </a:ln>
                <a:solidFill>
                  <a:prstClr val="black"/>
                </a:solidFill>
                <a:effectLst/>
                <a:uLnTx/>
                <a:uFillTx/>
                <a:latin typeface="Calibri"/>
                <a:ea typeface="+mn-ea"/>
                <a:cs typeface="+mn-cs"/>
              </a:rPr>
              <a:t>This is what the Lord Almighty says: “Do not listen to what the prophets are prophesying to you; they fill you with false hopes. They speak visions from their own minds, not from the mouth of the Lord. </a:t>
            </a:r>
            <a:r>
              <a:rPr lang="en-US" sz="2800" baseline="50000" dirty="0">
                <a:solidFill>
                  <a:prstClr val="black"/>
                </a:solidFill>
                <a:latin typeface="Calibri"/>
              </a:rPr>
              <a:t>17</a:t>
            </a:r>
            <a:r>
              <a:rPr kumimoji="0" lang="en-US" sz="3600" b="0" i="0" u="none" strike="noStrike" kern="1200" cap="none" spc="0" normalizeH="0" baseline="0" noProof="0" dirty="0">
                <a:ln>
                  <a:noFill/>
                </a:ln>
                <a:solidFill>
                  <a:prstClr val="black"/>
                </a:solidFill>
                <a:effectLst/>
                <a:uLnTx/>
                <a:uFillTx/>
                <a:latin typeface="Calibri"/>
                <a:ea typeface="+mn-ea"/>
                <a:cs typeface="+mn-cs"/>
              </a:rPr>
              <a:t>They keep saying to those who despise me, ‘The Lord says: You will have peace.’ And to all who follow the stubbornness of their hearts they say, ‘No harm will come to you.’ </a:t>
            </a:r>
            <a:r>
              <a:rPr lang="en-US" sz="2800" baseline="50000" dirty="0">
                <a:solidFill>
                  <a:prstClr val="black"/>
                </a:solidFill>
                <a:latin typeface="Calibri"/>
              </a:rPr>
              <a:t>18</a:t>
            </a:r>
            <a:r>
              <a:rPr kumimoji="0" lang="en-US" sz="3600" b="0" i="0" u="none" strike="noStrike" kern="1200" cap="none" spc="0" normalizeH="0" baseline="0" noProof="0" dirty="0">
                <a:ln>
                  <a:noFill/>
                </a:ln>
                <a:solidFill>
                  <a:prstClr val="black"/>
                </a:solidFill>
                <a:effectLst/>
                <a:uLnTx/>
                <a:uFillTx/>
                <a:latin typeface="Calibri"/>
                <a:ea typeface="+mn-ea"/>
                <a:cs typeface="+mn-cs"/>
              </a:rPr>
              <a:t>But which of them has stood in the council of the Lord to see or to hear his word? Who has listened and heard his word? </a:t>
            </a:r>
            <a:r>
              <a:rPr lang="en-US" sz="2800" baseline="50000" dirty="0">
                <a:solidFill>
                  <a:prstClr val="black"/>
                </a:solidFill>
                <a:latin typeface="Calibri"/>
              </a:rPr>
              <a:t>19</a:t>
            </a:r>
            <a:r>
              <a:rPr kumimoji="0" lang="en-US" sz="3600" b="0" i="0" u="none" strike="noStrike" kern="1200" cap="none" spc="0" normalizeH="0" baseline="0" noProof="0" dirty="0">
                <a:ln>
                  <a:noFill/>
                </a:ln>
                <a:solidFill>
                  <a:prstClr val="black"/>
                </a:solidFill>
                <a:effectLst/>
                <a:uLnTx/>
                <a:uFillTx/>
                <a:latin typeface="Calibri"/>
                <a:ea typeface="+mn-ea"/>
                <a:cs typeface="+mn-cs"/>
              </a:rPr>
              <a:t>See, the storm of the Lord will</a:t>
            </a:r>
          </a:p>
        </p:txBody>
      </p:sp>
    </p:spTree>
    <p:extLst>
      <p:ext uri="{BB962C8B-B14F-4D97-AF65-F5344CB8AC3E}">
        <p14:creationId xmlns:p14="http://schemas.microsoft.com/office/powerpoint/2010/main" val="3341560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1540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burst out in wrath, a whirlwind swirling down on the heads of the wicked. </a:t>
            </a:r>
            <a:r>
              <a:rPr lang="en-US" sz="2800" baseline="50000" dirty="0">
                <a:solidFill>
                  <a:prstClr val="black"/>
                </a:solidFill>
                <a:latin typeface="Calibri"/>
              </a:rPr>
              <a:t>20</a:t>
            </a:r>
            <a:r>
              <a:rPr kumimoji="0" lang="en-US" sz="3600" b="0" i="0" u="none" strike="noStrike" kern="1200" cap="none" spc="0" normalizeH="0" baseline="0" noProof="0" dirty="0">
                <a:ln>
                  <a:noFill/>
                </a:ln>
                <a:solidFill>
                  <a:prstClr val="black"/>
                </a:solidFill>
                <a:effectLst/>
                <a:uLnTx/>
                <a:uFillTx/>
                <a:latin typeface="Calibri"/>
                <a:ea typeface="+mn-ea"/>
                <a:cs typeface="+mn-cs"/>
              </a:rPr>
              <a:t>The anger of the Lord will not turn back until he fully accomplishes the purposes of his heart. In days to come you will understand it clearly. </a:t>
            </a:r>
            <a:r>
              <a:rPr lang="en-US" sz="2800" baseline="50000" dirty="0">
                <a:solidFill>
                  <a:prstClr val="black"/>
                </a:solidFill>
                <a:latin typeface="Calibri"/>
              </a:rPr>
              <a:t>21</a:t>
            </a:r>
            <a:r>
              <a:rPr kumimoji="0" lang="en-US" sz="3600" b="0" i="0" u="none" strike="noStrike" kern="1200" cap="none" spc="0" normalizeH="0" baseline="0" noProof="0" dirty="0">
                <a:ln>
                  <a:noFill/>
                </a:ln>
                <a:solidFill>
                  <a:prstClr val="black"/>
                </a:solidFill>
                <a:effectLst/>
                <a:uLnTx/>
                <a:uFillTx/>
                <a:latin typeface="Calibri"/>
                <a:ea typeface="+mn-ea"/>
                <a:cs typeface="+mn-cs"/>
              </a:rPr>
              <a:t>I did not send these prophets, yet they have run with their message; I did not speak to them, yet they have prophesied. </a:t>
            </a:r>
            <a:r>
              <a:rPr lang="en-US" sz="2800" baseline="50000" dirty="0">
                <a:solidFill>
                  <a:prstClr val="black"/>
                </a:solidFill>
                <a:latin typeface="Calibri"/>
              </a:rPr>
              <a:t>22</a:t>
            </a:r>
            <a:r>
              <a:rPr kumimoji="0" lang="en-US" sz="3600" b="0" i="0" u="none" strike="noStrike" kern="1200" cap="none" spc="0" normalizeH="0" baseline="0" noProof="0" dirty="0">
                <a:ln>
                  <a:noFill/>
                </a:ln>
                <a:solidFill>
                  <a:prstClr val="black"/>
                </a:solidFill>
                <a:effectLst/>
                <a:uLnTx/>
                <a:uFillTx/>
                <a:latin typeface="Calibri"/>
                <a:ea typeface="+mn-ea"/>
                <a:cs typeface="+mn-cs"/>
              </a:rPr>
              <a:t>But if they had stood in my council, they would have proclaimed my words to my people and would have turned them from their evil ways and from their evil deeds. </a:t>
            </a:r>
          </a:p>
        </p:txBody>
      </p:sp>
    </p:spTree>
    <p:extLst>
      <p:ext uri="{BB962C8B-B14F-4D97-AF65-F5344CB8AC3E}">
        <p14:creationId xmlns:p14="http://schemas.microsoft.com/office/powerpoint/2010/main" val="325206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I waited patiently for the Lord;</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He turned to me and heard my cry.</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62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938278"/>
            <a:ext cx="8915400"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23</a:t>
            </a:r>
            <a:r>
              <a:rPr kumimoji="0" lang="en-US" sz="3600" b="0" i="0" u="none" strike="noStrike" kern="1200" cap="none" spc="0" normalizeH="0" baseline="0" noProof="0" dirty="0">
                <a:ln>
                  <a:noFill/>
                </a:ln>
                <a:solidFill>
                  <a:prstClr val="black"/>
                </a:solidFill>
                <a:effectLst/>
                <a:uLnTx/>
                <a:uFillTx/>
                <a:latin typeface="Calibri"/>
                <a:ea typeface="+mn-ea"/>
                <a:cs typeface="+mn-cs"/>
              </a:rPr>
              <a:t>“Am I only a God nearby,” declares the Lord, “and not a God far away? </a:t>
            </a:r>
            <a:r>
              <a:rPr lang="en-US" sz="2800" baseline="50000" dirty="0">
                <a:solidFill>
                  <a:prstClr val="black"/>
                </a:solidFill>
                <a:latin typeface="Calibri"/>
              </a:rPr>
              <a:t>24</a:t>
            </a:r>
            <a:r>
              <a:rPr kumimoji="0" lang="en-US" sz="3600" b="0" i="0" u="none" strike="noStrike" kern="1200" cap="none" spc="0" normalizeH="0" baseline="0" noProof="0" dirty="0">
                <a:ln>
                  <a:noFill/>
                </a:ln>
                <a:solidFill>
                  <a:prstClr val="black"/>
                </a:solidFill>
                <a:effectLst/>
                <a:uLnTx/>
                <a:uFillTx/>
                <a:latin typeface="Calibri"/>
                <a:ea typeface="+mn-ea"/>
                <a:cs typeface="+mn-cs"/>
              </a:rPr>
              <a:t>Who can hide in secret places so that I cannot see them?” declares the Lord. “Do not I fill heaven and earth?” declares the Lord.</a:t>
            </a:r>
          </a:p>
        </p:txBody>
      </p:sp>
    </p:spTree>
    <p:extLst>
      <p:ext uri="{BB962C8B-B14F-4D97-AF65-F5344CB8AC3E}">
        <p14:creationId xmlns:p14="http://schemas.microsoft.com/office/powerpoint/2010/main" val="1074439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 Matthew </a:t>
            </a:r>
            <a:br>
              <a:rPr kumimoji="0" lang="en-US" sz="6600" b="0" i="0" u="none" strike="noStrike" kern="1200" cap="none" spc="0" normalizeH="0" baseline="0" noProof="0" dirty="0">
                <a:ln>
                  <a:noFill/>
                </a:ln>
                <a:solidFill>
                  <a:prstClr val="black"/>
                </a:solidFill>
                <a:effectLst/>
                <a:uLnTx/>
                <a:uFillTx/>
                <a:latin typeface="Calibri"/>
                <a:ea typeface="+mj-ea"/>
                <a:cs typeface="+mj-cs"/>
              </a:rPr>
            </a:br>
            <a:r>
              <a:rPr kumimoji="0" lang="en-US" sz="6600" b="0" i="0" u="none" strike="noStrike" kern="1200" cap="none" spc="0" normalizeH="0" baseline="0" noProof="0" dirty="0">
                <a:ln>
                  <a:noFill/>
                </a:ln>
                <a:solidFill>
                  <a:prstClr val="black"/>
                </a:solidFill>
                <a:effectLst/>
                <a:uLnTx/>
                <a:uFillTx/>
                <a:latin typeface="Calibri"/>
                <a:ea typeface="+mj-ea"/>
                <a:cs typeface="+mj-cs"/>
              </a:rPr>
              <a:t>7:13-29 </a:t>
            </a:r>
            <a:r>
              <a:rPr kumimoji="0" lang="en-US" sz="5400" b="0" i="0" u="none" strike="noStrike" kern="1200" cap="none" spc="0" normalizeH="0" baseline="0" noProof="0" dirty="0">
                <a:ln>
                  <a:noFill/>
                </a:ln>
                <a:solidFill>
                  <a:prstClr val="black"/>
                </a:solidFill>
                <a:effectLst/>
                <a:uLnTx/>
                <a:uFillTx/>
                <a:latin typeface="Calibri"/>
                <a:ea typeface="+mj-ea"/>
                <a:cs typeface="+mj-cs"/>
              </a:rPr>
              <a:t>(NIV)</a:t>
            </a:r>
          </a:p>
        </p:txBody>
      </p:sp>
    </p:spTree>
    <p:extLst>
      <p:ext uri="{BB962C8B-B14F-4D97-AF65-F5344CB8AC3E}">
        <p14:creationId xmlns:p14="http://schemas.microsoft.com/office/powerpoint/2010/main" val="701902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41493"/>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13</a:t>
            </a:r>
            <a:r>
              <a:rPr kumimoji="0" lang="en-US" sz="3600" b="0" i="0" u="none" strike="noStrike" kern="1200" cap="none" spc="0" normalizeH="0" baseline="0" noProof="0" dirty="0">
                <a:ln>
                  <a:noFill/>
                </a:ln>
                <a:solidFill>
                  <a:prstClr val="black"/>
                </a:solidFill>
                <a:effectLst/>
                <a:uLnTx/>
                <a:uFillTx/>
                <a:latin typeface="Calibri"/>
                <a:ea typeface="+mn-ea"/>
                <a:cs typeface="+mn-cs"/>
              </a:rPr>
              <a:t>“Enter through the narrow gate. For wide is the gate and broad is the road that leads to destruction, and many enter through it. </a:t>
            </a:r>
            <a:r>
              <a:rPr lang="en-US" sz="2800" baseline="50000" dirty="0">
                <a:solidFill>
                  <a:prstClr val="black"/>
                </a:solidFill>
                <a:latin typeface="Calibri"/>
              </a:rPr>
              <a:t>14</a:t>
            </a:r>
            <a:r>
              <a:rPr kumimoji="0" lang="en-US" sz="3600" b="0" i="0" u="none" strike="noStrike" kern="1200" cap="none" spc="0" normalizeH="0" baseline="0" noProof="0" dirty="0">
                <a:ln>
                  <a:noFill/>
                </a:ln>
                <a:solidFill>
                  <a:prstClr val="black"/>
                </a:solidFill>
                <a:effectLst/>
                <a:uLnTx/>
                <a:uFillTx/>
                <a:latin typeface="Calibri"/>
                <a:ea typeface="+mn-ea"/>
                <a:cs typeface="+mn-cs"/>
              </a:rPr>
              <a:t>But small is the gate and narrow the road that leads to life, and only a few find it. </a:t>
            </a:r>
            <a:r>
              <a:rPr lang="en-US" sz="2800" baseline="50000" dirty="0">
                <a:solidFill>
                  <a:prstClr val="black"/>
                </a:solidFill>
                <a:latin typeface="Calibri"/>
              </a:rPr>
              <a:t>15</a:t>
            </a:r>
            <a:r>
              <a:rPr kumimoji="0" lang="en-US" sz="3600" b="0" i="0" u="none" strike="noStrike" kern="1200" cap="none" spc="0" normalizeH="0" baseline="0" noProof="0" dirty="0">
                <a:ln>
                  <a:noFill/>
                </a:ln>
                <a:solidFill>
                  <a:prstClr val="black"/>
                </a:solidFill>
                <a:effectLst/>
                <a:uLnTx/>
                <a:uFillTx/>
                <a:latin typeface="Calibri"/>
                <a:ea typeface="+mn-ea"/>
                <a:cs typeface="+mn-cs"/>
              </a:rPr>
              <a:t>“Watch out for false prophets. They come to you in sheep’s clothing, but inwardly they are ferocious wolves. </a:t>
            </a:r>
            <a:r>
              <a:rPr lang="en-US" sz="2800" baseline="50000" dirty="0">
                <a:solidFill>
                  <a:prstClr val="black"/>
                </a:solidFill>
                <a:latin typeface="Calibri"/>
              </a:rPr>
              <a:t>16</a:t>
            </a:r>
            <a:r>
              <a:rPr kumimoji="0" lang="en-US" sz="3600" b="0" i="0" u="none" strike="noStrike" kern="1200" cap="none" spc="0" normalizeH="0" baseline="0" noProof="0" dirty="0">
                <a:ln>
                  <a:noFill/>
                </a:ln>
                <a:solidFill>
                  <a:prstClr val="black"/>
                </a:solidFill>
                <a:effectLst/>
                <a:uLnTx/>
                <a:uFillTx/>
                <a:latin typeface="Calibri"/>
                <a:ea typeface="+mn-ea"/>
                <a:cs typeface="+mn-cs"/>
              </a:rPr>
              <a:t>By their fruit you will recognize them. Do people pick grapes from thornbushes, or figs from thistles? </a:t>
            </a:r>
            <a:r>
              <a:rPr lang="en-US" sz="2800" baseline="50000" dirty="0">
                <a:solidFill>
                  <a:prstClr val="black"/>
                </a:solidFill>
                <a:latin typeface="Calibri"/>
              </a:rPr>
              <a:t>17</a:t>
            </a:r>
            <a:r>
              <a:rPr kumimoji="0" lang="en-US" sz="3600" b="0" i="0" u="none" strike="noStrike" kern="1200" cap="none" spc="0" normalizeH="0" baseline="0" noProof="0" dirty="0">
                <a:ln>
                  <a:noFill/>
                </a:ln>
                <a:solidFill>
                  <a:prstClr val="black"/>
                </a:solidFill>
                <a:effectLst/>
                <a:uLnTx/>
                <a:uFillTx/>
                <a:latin typeface="Calibri"/>
                <a:ea typeface="+mn-ea"/>
                <a:cs typeface="+mn-cs"/>
              </a:rPr>
              <a:t>Likewise, every good tree bears good fruit, but a bad tree bears bad fruit. </a:t>
            </a:r>
            <a:r>
              <a:rPr lang="en-US" sz="2800" baseline="50000" dirty="0">
                <a:solidFill>
                  <a:prstClr val="black"/>
                </a:solidFill>
                <a:latin typeface="Calibri"/>
              </a:rPr>
              <a:t>18</a:t>
            </a:r>
            <a:r>
              <a:rPr kumimoji="0" lang="en-US" sz="3600" b="0" i="0" u="none" strike="noStrike" kern="1200" cap="none" spc="0" normalizeH="0" baseline="0" noProof="0" dirty="0">
                <a:ln>
                  <a:noFill/>
                </a:ln>
                <a:solidFill>
                  <a:prstClr val="black"/>
                </a:solidFill>
                <a:effectLst/>
                <a:uLnTx/>
                <a:uFillTx/>
                <a:latin typeface="Calibri"/>
                <a:ea typeface="+mn-ea"/>
                <a:cs typeface="+mn-cs"/>
              </a:rPr>
              <a:t>A good tree cannot</a:t>
            </a:r>
          </a:p>
        </p:txBody>
      </p:sp>
    </p:spTree>
    <p:extLst>
      <p:ext uri="{BB962C8B-B14F-4D97-AF65-F5344CB8AC3E}">
        <p14:creationId xmlns:p14="http://schemas.microsoft.com/office/powerpoint/2010/main" val="2488737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41493"/>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bear bad fruit, and a bad tree cannot bear good fruit. </a:t>
            </a:r>
            <a:r>
              <a:rPr lang="en-US" sz="2800" baseline="50000" dirty="0">
                <a:solidFill>
                  <a:prstClr val="black"/>
                </a:solidFill>
                <a:latin typeface="Calibri"/>
              </a:rPr>
              <a:t>19</a:t>
            </a:r>
            <a:r>
              <a:rPr kumimoji="0" lang="en-US" sz="3600" b="0" i="0" u="none" strike="noStrike" kern="1200" cap="none" spc="0" normalizeH="0" baseline="0" noProof="0" dirty="0">
                <a:ln>
                  <a:noFill/>
                </a:ln>
                <a:solidFill>
                  <a:prstClr val="black"/>
                </a:solidFill>
                <a:effectLst/>
                <a:uLnTx/>
                <a:uFillTx/>
                <a:latin typeface="Calibri"/>
                <a:ea typeface="+mn-ea"/>
                <a:cs typeface="+mn-cs"/>
              </a:rPr>
              <a:t>Every tree that does not bear good fruit is cut down and thrown into the fire. </a:t>
            </a:r>
            <a:r>
              <a:rPr lang="en-US" sz="2800" baseline="50000" dirty="0">
                <a:solidFill>
                  <a:prstClr val="black"/>
                </a:solidFill>
                <a:latin typeface="Calibri"/>
              </a:rPr>
              <a:t>20</a:t>
            </a:r>
            <a:r>
              <a:rPr kumimoji="0" lang="en-US" sz="3600" b="0" i="0" u="none" strike="noStrike" kern="1200" cap="none" spc="0" normalizeH="0" baseline="0" noProof="0" dirty="0">
                <a:ln>
                  <a:noFill/>
                </a:ln>
                <a:solidFill>
                  <a:prstClr val="black"/>
                </a:solidFill>
                <a:effectLst/>
                <a:uLnTx/>
                <a:uFillTx/>
                <a:latin typeface="Calibri"/>
                <a:ea typeface="+mn-ea"/>
                <a:cs typeface="+mn-cs"/>
              </a:rPr>
              <a:t>Thus, by their fruit you will recognize them. </a:t>
            </a:r>
            <a:r>
              <a:rPr lang="en-US" sz="2800" baseline="50000" dirty="0">
                <a:solidFill>
                  <a:prstClr val="black"/>
                </a:solidFill>
                <a:latin typeface="Calibri"/>
              </a:rPr>
              <a:t>21</a:t>
            </a:r>
            <a:r>
              <a:rPr kumimoji="0" lang="en-US" sz="3600" b="0" i="0" u="none" strike="noStrike" kern="1200" cap="none" spc="0" normalizeH="0" baseline="0" noProof="0" dirty="0">
                <a:ln>
                  <a:noFill/>
                </a:ln>
                <a:solidFill>
                  <a:prstClr val="black"/>
                </a:solidFill>
                <a:effectLst/>
                <a:uLnTx/>
                <a:uFillTx/>
                <a:latin typeface="Calibri"/>
                <a:ea typeface="+mn-ea"/>
                <a:cs typeface="+mn-cs"/>
              </a:rPr>
              <a:t>“Not everyone who says to me, ‘Lord, Lord,’ will enter the kingdom of heaven, but only the one who does the will of my Father who is in heaven. </a:t>
            </a:r>
            <a:r>
              <a:rPr lang="en-US" sz="2800" baseline="50000" dirty="0">
                <a:solidFill>
                  <a:prstClr val="black"/>
                </a:solidFill>
                <a:latin typeface="Calibri"/>
              </a:rPr>
              <a:t>22</a:t>
            </a:r>
            <a:r>
              <a:rPr kumimoji="0" lang="en-US" sz="3600" b="0" i="0" u="none" strike="noStrike" kern="1200" cap="none" spc="0" normalizeH="0" baseline="0" noProof="0" dirty="0">
                <a:ln>
                  <a:noFill/>
                </a:ln>
                <a:solidFill>
                  <a:prstClr val="black"/>
                </a:solidFill>
                <a:effectLst/>
                <a:uLnTx/>
                <a:uFillTx/>
                <a:latin typeface="Calibri"/>
                <a:ea typeface="+mn-ea"/>
                <a:cs typeface="+mn-cs"/>
              </a:rPr>
              <a:t>Many will say to me on that day, ‘Lord, Lord, did we not prophesy in your name and in your name drive out demons and in your name perform many miracles?’ </a:t>
            </a:r>
            <a:r>
              <a:rPr lang="en-US" sz="2800" baseline="50000" dirty="0">
                <a:solidFill>
                  <a:prstClr val="black"/>
                </a:solidFill>
                <a:latin typeface="Calibri"/>
              </a:rPr>
              <a:t>23</a:t>
            </a:r>
            <a:r>
              <a:rPr kumimoji="0" lang="en-US" sz="3600" b="0" i="0" u="none" strike="noStrike" kern="1200" cap="none" spc="0" normalizeH="0" baseline="0" noProof="0" dirty="0">
                <a:ln>
                  <a:noFill/>
                </a:ln>
                <a:solidFill>
                  <a:prstClr val="black"/>
                </a:solidFill>
                <a:effectLst/>
                <a:uLnTx/>
                <a:uFillTx/>
                <a:latin typeface="Calibri"/>
                <a:ea typeface="+mn-ea"/>
                <a:cs typeface="+mn-cs"/>
              </a:rPr>
              <a:t>Then I will tell them plainly, ‘I never knew you. </a:t>
            </a:r>
          </a:p>
        </p:txBody>
      </p:sp>
    </p:spTree>
    <p:extLst>
      <p:ext uri="{BB962C8B-B14F-4D97-AF65-F5344CB8AC3E}">
        <p14:creationId xmlns:p14="http://schemas.microsoft.com/office/powerpoint/2010/main" val="1084916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41493"/>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Away from me, you evildoers!’ </a:t>
            </a:r>
            <a:r>
              <a:rPr lang="en-US" sz="2800" baseline="50000" dirty="0">
                <a:solidFill>
                  <a:prstClr val="black"/>
                </a:solidFill>
                <a:latin typeface="Calibri"/>
              </a:rPr>
              <a:t>24</a:t>
            </a:r>
            <a:r>
              <a:rPr kumimoji="0" lang="en-US" sz="3600" b="0" i="0" u="none" strike="noStrike" kern="1200" cap="none" spc="0" normalizeH="0" baseline="0" noProof="0" dirty="0">
                <a:ln>
                  <a:noFill/>
                </a:ln>
                <a:solidFill>
                  <a:prstClr val="black"/>
                </a:solidFill>
                <a:effectLst/>
                <a:uLnTx/>
                <a:uFillTx/>
                <a:latin typeface="Calibri"/>
                <a:ea typeface="+mn-ea"/>
                <a:cs typeface="+mn-cs"/>
              </a:rPr>
              <a:t>“Therefore everyone who hears these words of mine and puts them into practice is like a wise man who built his house on the rock. </a:t>
            </a:r>
            <a:r>
              <a:rPr lang="en-US" sz="2800" baseline="50000" dirty="0">
                <a:solidFill>
                  <a:prstClr val="black"/>
                </a:solidFill>
                <a:latin typeface="Calibri"/>
              </a:rPr>
              <a:t>25</a:t>
            </a:r>
            <a:r>
              <a:rPr kumimoji="0" lang="en-US" sz="3600" b="0" i="0" u="none" strike="noStrike" kern="1200" cap="none" spc="0" normalizeH="0" baseline="0" noProof="0" dirty="0">
                <a:ln>
                  <a:noFill/>
                </a:ln>
                <a:solidFill>
                  <a:prstClr val="black"/>
                </a:solidFill>
                <a:effectLst/>
                <a:uLnTx/>
                <a:uFillTx/>
                <a:latin typeface="Calibri"/>
                <a:ea typeface="+mn-ea"/>
                <a:cs typeface="+mn-cs"/>
              </a:rPr>
              <a:t>The rain came down, the streams rose, and the winds blew and beat against that house; yet it did not fall, because it had its foundation on the rock. </a:t>
            </a:r>
            <a:r>
              <a:rPr lang="en-US" sz="2800" baseline="50000" dirty="0">
                <a:solidFill>
                  <a:prstClr val="black"/>
                </a:solidFill>
                <a:latin typeface="Calibri"/>
              </a:rPr>
              <a:t>26</a:t>
            </a:r>
            <a:r>
              <a:rPr kumimoji="0" lang="en-US" sz="3600" b="0" i="0" u="none" strike="noStrike" kern="1200" cap="none" spc="0" normalizeH="0" baseline="0" noProof="0" dirty="0">
                <a:ln>
                  <a:noFill/>
                </a:ln>
                <a:solidFill>
                  <a:prstClr val="black"/>
                </a:solidFill>
                <a:effectLst/>
                <a:uLnTx/>
                <a:uFillTx/>
                <a:latin typeface="Calibri"/>
                <a:ea typeface="+mn-ea"/>
                <a:cs typeface="+mn-cs"/>
              </a:rPr>
              <a:t>But everyone who hears these words of mine and does not put them into practice is like a foolish man who built his house on sand. </a:t>
            </a:r>
            <a:r>
              <a:rPr lang="en-US" sz="2800" baseline="50000" dirty="0">
                <a:solidFill>
                  <a:prstClr val="black"/>
                </a:solidFill>
                <a:latin typeface="Calibri"/>
              </a:rPr>
              <a:t>27</a:t>
            </a:r>
            <a:r>
              <a:rPr kumimoji="0" lang="en-US" sz="3600" b="0" i="0" u="none" strike="noStrike" kern="1200" cap="none" spc="0" normalizeH="0" baseline="0" noProof="0" dirty="0">
                <a:ln>
                  <a:noFill/>
                </a:ln>
                <a:solidFill>
                  <a:prstClr val="black"/>
                </a:solidFill>
                <a:effectLst/>
                <a:uLnTx/>
                <a:uFillTx/>
                <a:latin typeface="Calibri"/>
                <a:ea typeface="+mn-ea"/>
                <a:cs typeface="+mn-cs"/>
              </a:rPr>
              <a:t>The rain came down, the streams rose, and the winds blew and beat against that house, </a:t>
            </a:r>
          </a:p>
        </p:txBody>
      </p:sp>
    </p:spTree>
    <p:extLst>
      <p:ext uri="{BB962C8B-B14F-4D97-AF65-F5344CB8AC3E}">
        <p14:creationId xmlns:p14="http://schemas.microsoft.com/office/powerpoint/2010/main" val="2884133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1938278"/>
            <a:ext cx="8896350"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and it fell with a great crash.” </a:t>
            </a:r>
            <a:r>
              <a:rPr lang="en-US" sz="2800" baseline="50000" dirty="0">
                <a:solidFill>
                  <a:prstClr val="black"/>
                </a:solidFill>
                <a:latin typeface="Calibri"/>
              </a:rPr>
              <a:t>28</a:t>
            </a:r>
            <a:r>
              <a:rPr kumimoji="0" lang="en-US" sz="3600" b="0" i="0" u="none" strike="noStrike" kern="1200" cap="none" spc="0" normalizeH="0" baseline="0" noProof="0" dirty="0">
                <a:ln>
                  <a:noFill/>
                </a:ln>
                <a:solidFill>
                  <a:prstClr val="black"/>
                </a:solidFill>
                <a:effectLst/>
                <a:uLnTx/>
                <a:uFillTx/>
                <a:latin typeface="Calibri"/>
                <a:ea typeface="+mn-ea"/>
                <a:cs typeface="+mn-cs"/>
              </a:rPr>
              <a:t>When Jesus had finished saying these things, the crowds were amazed at his teaching, </a:t>
            </a:r>
            <a:r>
              <a:rPr lang="en-US" sz="2800" baseline="50000" dirty="0">
                <a:solidFill>
                  <a:prstClr val="black"/>
                </a:solidFill>
                <a:latin typeface="Calibri"/>
              </a:rPr>
              <a:t>29</a:t>
            </a:r>
            <a:r>
              <a:rPr kumimoji="0" lang="en-US" sz="3600" b="0" i="0" u="none" strike="noStrike" kern="1200" cap="none" spc="0" normalizeH="0" baseline="0" noProof="0" dirty="0">
                <a:ln>
                  <a:noFill/>
                </a:ln>
                <a:solidFill>
                  <a:prstClr val="black"/>
                </a:solidFill>
                <a:effectLst/>
                <a:uLnTx/>
                <a:uFillTx/>
                <a:latin typeface="Calibri"/>
                <a:ea typeface="+mn-ea"/>
                <a:cs typeface="+mn-cs"/>
              </a:rPr>
              <a:t>because he taught as one who had authority, and not as their teachers of the law.</a:t>
            </a:r>
          </a:p>
        </p:txBody>
      </p:sp>
    </p:spTree>
    <p:extLst>
      <p:ext uri="{BB962C8B-B14F-4D97-AF65-F5344CB8AC3E}">
        <p14:creationId xmlns:p14="http://schemas.microsoft.com/office/powerpoint/2010/main" val="4089505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rt road through a forest&#10;&#10;Description automatically generated">
            <a:extLst>
              <a:ext uri="{FF2B5EF4-FFF2-40B4-BE49-F238E27FC236}">
                <a16:creationId xmlns:a16="http://schemas.microsoft.com/office/drawing/2014/main" id="{E8A9931B-9C44-E914-0CA5-384CDEEEE2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5257800"/>
            <a:ext cx="9144000" cy="1446550"/>
          </a:xfrm>
          <a:prstGeom prst="rect">
            <a:avLst/>
          </a:prstGeom>
          <a:noFill/>
        </p:spPr>
        <p:txBody>
          <a:bodyPr wrap="square" lIns="91440" tIns="45720" rIns="91440" bIns="4572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t>A Life Grounded in Jesus</a:t>
            </a:r>
          </a:p>
        </p:txBody>
      </p:sp>
    </p:spTree>
    <p:extLst>
      <p:ext uri="{BB962C8B-B14F-4D97-AF65-F5344CB8AC3E}">
        <p14:creationId xmlns:p14="http://schemas.microsoft.com/office/powerpoint/2010/main" val="3066331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5166"/>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r>
              <a:rPr lang="en-US" b="1" dirty="0">
                <a:ln w="19050">
                  <a:noFill/>
                </a:ln>
                <a:solidFill>
                  <a:schemeClr val="bg1"/>
                </a:solidFill>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404853" y="2721114"/>
            <a:ext cx="2334293" cy="707886"/>
          </a:xfrm>
          <a:prstGeom prst="rect">
            <a:avLst/>
          </a:prstGeom>
        </p:spPr>
        <p:txBody>
          <a:bodyPr wrap="none">
            <a:spAutoFit/>
          </a:bodyPr>
          <a:lstStyle/>
          <a:p>
            <a:pPr lvl="0" algn="ctr" defTabSz="914400"/>
            <a:r>
              <a:rPr lang="en-US" sz="4000" b="1" dirty="0">
                <a:ln w="22225">
                  <a:noFill/>
                </a:ln>
                <a:solidFill>
                  <a:schemeClr val="bg1"/>
                </a:solidFill>
              </a:rPr>
              <a:t>Hymn #92</a:t>
            </a:r>
          </a:p>
        </p:txBody>
      </p:sp>
    </p:spTree>
    <p:extLst>
      <p:ext uri="{BB962C8B-B14F-4D97-AF65-F5344CB8AC3E}">
        <p14:creationId xmlns:p14="http://schemas.microsoft.com/office/powerpoint/2010/main" val="29764253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521393"/>
            <a:ext cx="8193741" cy="3736407"/>
          </a:xfrm>
          <a:prstGeom prst="rect">
            <a:avLst/>
          </a:prstGeom>
          <a:noFill/>
        </p:spPr>
        <p:txBody>
          <a:bodyPr wrap="square" rtlCol="0">
            <a:spAutoFit/>
          </a:bodyPr>
          <a:lstStyle/>
          <a:p>
            <a:pPr lvl="0" algn="ctr" defTabSz="914400">
              <a:lnSpc>
                <a:spcPct val="120000"/>
              </a:lnSpc>
            </a:pPr>
            <a:r>
              <a:rPr lang="en-US" sz="4000" dirty="0">
                <a:solidFill>
                  <a:prstClr val="black"/>
                </a:solidFill>
              </a:rPr>
              <a:t>My hope is built on nothing less</a:t>
            </a:r>
          </a:p>
          <a:p>
            <a:pPr lvl="0" algn="ctr" defTabSz="914400">
              <a:lnSpc>
                <a:spcPct val="120000"/>
              </a:lnSpc>
            </a:pPr>
            <a:r>
              <a:rPr lang="en-US" sz="4000" dirty="0">
                <a:solidFill>
                  <a:prstClr val="black"/>
                </a:solidFill>
              </a:rPr>
              <a:t>Than Jesus’ blood </a:t>
            </a:r>
            <a:r>
              <a:rPr lang="en-US" sz="4000">
                <a:solidFill>
                  <a:prstClr val="black"/>
                </a:solidFill>
              </a:rPr>
              <a:t>and righteousness;</a:t>
            </a:r>
            <a:endParaRPr lang="en-US" sz="4000" dirty="0">
              <a:solidFill>
                <a:prstClr val="black"/>
              </a:solidFill>
            </a:endParaRPr>
          </a:p>
          <a:p>
            <a:pPr lvl="0" algn="ctr" defTabSz="914400">
              <a:lnSpc>
                <a:spcPct val="120000"/>
              </a:lnSpc>
            </a:pPr>
            <a:r>
              <a:rPr lang="en-US" sz="4000" dirty="0">
                <a:solidFill>
                  <a:prstClr val="black"/>
                </a:solidFill>
              </a:rPr>
              <a:t>I dare not trust the sweetest frame,</a:t>
            </a:r>
          </a:p>
          <a:p>
            <a:pPr lvl="0" algn="ctr" defTabSz="914400">
              <a:lnSpc>
                <a:spcPct val="120000"/>
              </a:lnSpc>
            </a:pPr>
            <a:r>
              <a:rPr lang="en-US" sz="4000" dirty="0">
                <a:solidFill>
                  <a:prstClr val="black"/>
                </a:solidFill>
              </a:rPr>
              <a:t>But wholly lean on Jesus’ name.</a:t>
            </a:r>
          </a:p>
          <a:p>
            <a:pPr lvl="0" algn="ctr" defTabSz="914400">
              <a:lnSpc>
                <a:spcPct val="120000"/>
              </a:lnSpc>
            </a:pPr>
            <a:endParaRPr lang="en-US" sz="4000" dirty="0">
              <a:solidFill>
                <a:prstClr val="black"/>
              </a:solidFill>
            </a:endParaRPr>
          </a:p>
        </p:txBody>
      </p:sp>
    </p:spTree>
    <p:extLst>
      <p:ext uri="{BB962C8B-B14F-4D97-AF65-F5344CB8AC3E}">
        <p14:creationId xmlns:p14="http://schemas.microsoft.com/office/powerpoint/2010/main" val="2867071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He lifted me out of the slimy pit,</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Out of the mud and mire;</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99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2274838"/>
            <a:ext cx="8193741" cy="2308324"/>
          </a:xfrm>
          <a:prstGeom prst="rect">
            <a:avLst/>
          </a:prstGeom>
          <a:noFill/>
        </p:spPr>
        <p:txBody>
          <a:bodyPr wrap="square" rtlCol="0">
            <a:spAutoFit/>
          </a:bodyPr>
          <a:lstStyle/>
          <a:p>
            <a:pPr lvl="0" algn="ctr" defTabSz="914400">
              <a:lnSpc>
                <a:spcPct val="120000"/>
              </a:lnSpc>
            </a:pPr>
            <a:r>
              <a:rPr lang="en-US" sz="4000" dirty="0">
                <a:solidFill>
                  <a:prstClr val="black"/>
                </a:solidFill>
              </a:rPr>
              <a:t>On Christ, the solid Rock, I stand;</a:t>
            </a:r>
          </a:p>
          <a:p>
            <a:pPr lvl="0" algn="ctr" defTabSz="914400">
              <a:lnSpc>
                <a:spcPct val="120000"/>
              </a:lnSpc>
            </a:pPr>
            <a:r>
              <a:rPr lang="en-US" sz="4000" dirty="0">
                <a:solidFill>
                  <a:prstClr val="black"/>
                </a:solidFill>
              </a:rPr>
              <a:t>All other ground is sinking sand,</a:t>
            </a:r>
          </a:p>
          <a:p>
            <a:pPr lvl="0" algn="ctr" defTabSz="914400">
              <a:lnSpc>
                <a:spcPct val="120000"/>
              </a:lnSpc>
            </a:pPr>
            <a:r>
              <a:rPr lang="en-US" sz="4000" dirty="0">
                <a:solidFill>
                  <a:prstClr val="black"/>
                </a:solidFill>
              </a:rPr>
              <a:t>All other ground is sinking sand.</a:t>
            </a:r>
          </a:p>
        </p:txBody>
      </p:sp>
    </p:spTree>
    <p:extLst>
      <p:ext uri="{BB962C8B-B14F-4D97-AF65-F5344CB8AC3E}">
        <p14:creationId xmlns:p14="http://schemas.microsoft.com/office/powerpoint/2010/main" val="2368778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lvl="0" algn="ctr" defTabSz="914400">
              <a:lnSpc>
                <a:spcPct val="120000"/>
              </a:lnSpc>
            </a:pPr>
            <a:r>
              <a:rPr lang="en-US" sz="4000" dirty="0">
                <a:solidFill>
                  <a:prstClr val="black"/>
                </a:solidFill>
              </a:rPr>
              <a:t>When darkness veils His lovely face,</a:t>
            </a:r>
          </a:p>
          <a:p>
            <a:pPr lvl="0" algn="ctr" defTabSz="914400">
              <a:lnSpc>
                <a:spcPct val="120000"/>
              </a:lnSpc>
            </a:pPr>
            <a:r>
              <a:rPr lang="en-US" sz="4000" dirty="0">
                <a:solidFill>
                  <a:prstClr val="black"/>
                </a:solidFill>
              </a:rPr>
              <a:t>I rest on His unchanging grace:</a:t>
            </a:r>
          </a:p>
          <a:p>
            <a:pPr lvl="0" algn="ctr" defTabSz="914400">
              <a:lnSpc>
                <a:spcPct val="120000"/>
              </a:lnSpc>
            </a:pPr>
            <a:r>
              <a:rPr lang="en-US" sz="4000" dirty="0">
                <a:solidFill>
                  <a:prstClr val="black"/>
                </a:solidFill>
              </a:rPr>
              <a:t>In every high and stormy gale,</a:t>
            </a:r>
          </a:p>
          <a:p>
            <a:pPr lvl="0" algn="ctr" defTabSz="914400">
              <a:lnSpc>
                <a:spcPct val="120000"/>
              </a:lnSpc>
            </a:pPr>
            <a:r>
              <a:rPr lang="en-US" sz="4000" dirty="0">
                <a:solidFill>
                  <a:prstClr val="black"/>
                </a:solidFill>
              </a:rPr>
              <a:t>My anchor holds within the veil.</a:t>
            </a:r>
          </a:p>
        </p:txBody>
      </p:sp>
    </p:spTree>
    <p:extLst>
      <p:ext uri="{BB962C8B-B14F-4D97-AF65-F5344CB8AC3E}">
        <p14:creationId xmlns:p14="http://schemas.microsoft.com/office/powerpoint/2010/main" val="1679002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2274838"/>
            <a:ext cx="8193741" cy="2308324"/>
          </a:xfrm>
          <a:prstGeom prst="rect">
            <a:avLst/>
          </a:prstGeom>
          <a:noFill/>
        </p:spPr>
        <p:txBody>
          <a:bodyPr wrap="square" rtlCol="0">
            <a:spAutoFit/>
          </a:bodyPr>
          <a:lstStyle/>
          <a:p>
            <a:pPr lvl="0" algn="ctr" defTabSz="914400">
              <a:lnSpc>
                <a:spcPct val="120000"/>
              </a:lnSpc>
            </a:pPr>
            <a:r>
              <a:rPr lang="en-US" sz="4000" dirty="0">
                <a:solidFill>
                  <a:prstClr val="black"/>
                </a:solidFill>
              </a:rPr>
              <a:t>On Christ, the solid Rock, I stand;</a:t>
            </a:r>
          </a:p>
          <a:p>
            <a:pPr lvl="0" algn="ctr" defTabSz="914400">
              <a:lnSpc>
                <a:spcPct val="120000"/>
              </a:lnSpc>
            </a:pPr>
            <a:r>
              <a:rPr lang="en-US" sz="4000" dirty="0">
                <a:solidFill>
                  <a:prstClr val="black"/>
                </a:solidFill>
              </a:rPr>
              <a:t>All other ground is sinking sand,</a:t>
            </a:r>
          </a:p>
          <a:p>
            <a:pPr lvl="0" algn="ctr" defTabSz="914400">
              <a:lnSpc>
                <a:spcPct val="120000"/>
              </a:lnSpc>
            </a:pPr>
            <a:r>
              <a:rPr lang="en-US" sz="4000" dirty="0">
                <a:solidFill>
                  <a:prstClr val="black"/>
                </a:solidFill>
              </a:rPr>
              <a:t>All other ground is sinking sand.</a:t>
            </a:r>
          </a:p>
        </p:txBody>
      </p:sp>
    </p:spTree>
    <p:extLst>
      <p:ext uri="{BB962C8B-B14F-4D97-AF65-F5344CB8AC3E}">
        <p14:creationId xmlns:p14="http://schemas.microsoft.com/office/powerpoint/2010/main" val="4177015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lvl="0" algn="ctr" defTabSz="914400">
              <a:lnSpc>
                <a:spcPct val="120000"/>
              </a:lnSpc>
            </a:pPr>
            <a:r>
              <a:rPr lang="en-US" sz="4000" dirty="0">
                <a:solidFill>
                  <a:prstClr val="black"/>
                </a:solidFill>
              </a:rPr>
              <a:t>His oath, His covenant, His blood,</a:t>
            </a:r>
          </a:p>
          <a:p>
            <a:pPr lvl="0" algn="ctr" defTabSz="914400">
              <a:lnSpc>
                <a:spcPct val="120000"/>
              </a:lnSpc>
            </a:pPr>
            <a:r>
              <a:rPr lang="en-US" sz="4000" dirty="0">
                <a:solidFill>
                  <a:prstClr val="black"/>
                </a:solidFill>
              </a:rPr>
              <a:t>Support me in the whelming flood;</a:t>
            </a:r>
          </a:p>
          <a:p>
            <a:pPr lvl="0" algn="ctr" defTabSz="914400">
              <a:lnSpc>
                <a:spcPct val="120000"/>
              </a:lnSpc>
            </a:pPr>
            <a:r>
              <a:rPr lang="en-US" sz="4000" dirty="0">
                <a:solidFill>
                  <a:prstClr val="black"/>
                </a:solidFill>
              </a:rPr>
              <a:t>When all around my soul gives way,</a:t>
            </a:r>
          </a:p>
          <a:p>
            <a:pPr lvl="0" algn="ctr" defTabSz="914400">
              <a:lnSpc>
                <a:spcPct val="120000"/>
              </a:lnSpc>
            </a:pPr>
            <a:r>
              <a:rPr lang="en-US" sz="4000" dirty="0">
                <a:solidFill>
                  <a:prstClr val="black"/>
                </a:solidFill>
              </a:rPr>
              <a:t>He then is all my hope and stay.</a:t>
            </a:r>
          </a:p>
        </p:txBody>
      </p:sp>
    </p:spTree>
    <p:extLst>
      <p:ext uri="{BB962C8B-B14F-4D97-AF65-F5344CB8AC3E}">
        <p14:creationId xmlns:p14="http://schemas.microsoft.com/office/powerpoint/2010/main" val="3129222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2274838"/>
            <a:ext cx="8193741" cy="2308324"/>
          </a:xfrm>
          <a:prstGeom prst="rect">
            <a:avLst/>
          </a:prstGeom>
          <a:noFill/>
        </p:spPr>
        <p:txBody>
          <a:bodyPr wrap="square" rtlCol="0">
            <a:spAutoFit/>
          </a:bodyPr>
          <a:lstStyle/>
          <a:p>
            <a:pPr lvl="0" algn="ctr" defTabSz="914400">
              <a:lnSpc>
                <a:spcPct val="120000"/>
              </a:lnSpc>
            </a:pPr>
            <a:r>
              <a:rPr lang="en-US" sz="4000" dirty="0">
                <a:solidFill>
                  <a:prstClr val="black"/>
                </a:solidFill>
              </a:rPr>
              <a:t>On Christ, the solid Rock, I stand;</a:t>
            </a:r>
          </a:p>
          <a:p>
            <a:pPr lvl="0" algn="ctr" defTabSz="914400">
              <a:lnSpc>
                <a:spcPct val="120000"/>
              </a:lnSpc>
            </a:pPr>
            <a:r>
              <a:rPr lang="en-US" sz="4000" dirty="0">
                <a:solidFill>
                  <a:prstClr val="black"/>
                </a:solidFill>
              </a:rPr>
              <a:t>All other ground is sinking sand,</a:t>
            </a:r>
          </a:p>
          <a:p>
            <a:pPr lvl="0" algn="ctr" defTabSz="914400">
              <a:lnSpc>
                <a:spcPct val="120000"/>
              </a:lnSpc>
            </a:pPr>
            <a:r>
              <a:rPr lang="en-US" sz="4000" dirty="0">
                <a:solidFill>
                  <a:prstClr val="black"/>
                </a:solidFill>
              </a:rPr>
              <a:t>All other ground is sinking sand.</a:t>
            </a:r>
          </a:p>
        </p:txBody>
      </p:sp>
    </p:spTree>
    <p:extLst>
      <p:ext uri="{BB962C8B-B14F-4D97-AF65-F5344CB8AC3E}">
        <p14:creationId xmlns:p14="http://schemas.microsoft.com/office/powerpoint/2010/main" val="16226586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123265" y="1930128"/>
            <a:ext cx="8897470" cy="2997744"/>
          </a:xfrm>
          <a:prstGeom prst="rect">
            <a:avLst/>
          </a:prstGeom>
          <a:noFill/>
        </p:spPr>
        <p:txBody>
          <a:bodyPr wrap="square" rtlCol="0">
            <a:spAutoFit/>
          </a:bodyPr>
          <a:lstStyle/>
          <a:p>
            <a:pPr lvl="0" algn="ctr" defTabSz="914400">
              <a:lnSpc>
                <a:spcPct val="120000"/>
              </a:lnSpc>
            </a:pPr>
            <a:r>
              <a:rPr lang="en-US" sz="4000" dirty="0">
                <a:solidFill>
                  <a:prstClr val="black"/>
                </a:solidFill>
              </a:rPr>
              <a:t>When He shall come with trumpet sound,</a:t>
            </a:r>
          </a:p>
          <a:p>
            <a:pPr lvl="0" algn="ctr" defTabSz="914400">
              <a:lnSpc>
                <a:spcPct val="120000"/>
              </a:lnSpc>
            </a:pPr>
            <a:r>
              <a:rPr lang="en-US" sz="4000" dirty="0">
                <a:solidFill>
                  <a:prstClr val="black"/>
                </a:solidFill>
              </a:rPr>
              <a:t>O may I then in Him be found;</a:t>
            </a:r>
          </a:p>
          <a:p>
            <a:pPr lvl="0" algn="ctr" defTabSz="914400">
              <a:lnSpc>
                <a:spcPct val="120000"/>
              </a:lnSpc>
            </a:pPr>
            <a:r>
              <a:rPr lang="en-US" sz="4000" dirty="0">
                <a:solidFill>
                  <a:prstClr val="black"/>
                </a:solidFill>
              </a:rPr>
              <a:t>Dressed in His righteousness alone,</a:t>
            </a:r>
          </a:p>
          <a:p>
            <a:pPr lvl="0" algn="ctr" defTabSz="914400">
              <a:lnSpc>
                <a:spcPct val="120000"/>
              </a:lnSpc>
            </a:pPr>
            <a:r>
              <a:rPr lang="en-US" sz="4000" dirty="0">
                <a:solidFill>
                  <a:prstClr val="black"/>
                </a:solidFill>
              </a:rPr>
              <a:t>Faultless to stand before the throne.</a:t>
            </a:r>
          </a:p>
        </p:txBody>
      </p:sp>
    </p:spTree>
    <p:extLst>
      <p:ext uri="{BB962C8B-B14F-4D97-AF65-F5344CB8AC3E}">
        <p14:creationId xmlns:p14="http://schemas.microsoft.com/office/powerpoint/2010/main" val="86211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2274838"/>
            <a:ext cx="8193741" cy="2308324"/>
          </a:xfrm>
          <a:prstGeom prst="rect">
            <a:avLst/>
          </a:prstGeom>
          <a:noFill/>
        </p:spPr>
        <p:txBody>
          <a:bodyPr wrap="square" rtlCol="0">
            <a:spAutoFit/>
          </a:bodyPr>
          <a:lstStyle/>
          <a:p>
            <a:pPr lvl="0" algn="ctr" defTabSz="914400">
              <a:lnSpc>
                <a:spcPct val="120000"/>
              </a:lnSpc>
            </a:pPr>
            <a:r>
              <a:rPr lang="en-US" sz="4000" dirty="0">
                <a:solidFill>
                  <a:prstClr val="black"/>
                </a:solidFill>
              </a:rPr>
              <a:t>On Christ, the solid Rock, I stand;</a:t>
            </a:r>
          </a:p>
          <a:p>
            <a:pPr lvl="0" algn="ctr" defTabSz="914400">
              <a:lnSpc>
                <a:spcPct val="120000"/>
              </a:lnSpc>
            </a:pPr>
            <a:r>
              <a:rPr lang="en-US" sz="4000" dirty="0">
                <a:solidFill>
                  <a:prstClr val="black"/>
                </a:solidFill>
              </a:rPr>
              <a:t>All other ground is sinking sand,</a:t>
            </a:r>
          </a:p>
          <a:p>
            <a:pPr lvl="0" algn="ctr" defTabSz="914400">
              <a:lnSpc>
                <a:spcPct val="120000"/>
              </a:lnSpc>
            </a:pPr>
            <a:r>
              <a:rPr lang="en-US" sz="4000" dirty="0">
                <a:solidFill>
                  <a:prstClr val="black"/>
                </a:solidFill>
              </a:rPr>
              <a:t>All other ground is sinking sand.</a:t>
            </a:r>
          </a:p>
        </p:txBody>
      </p:sp>
    </p:spTree>
    <p:extLst>
      <p:ext uri="{BB962C8B-B14F-4D97-AF65-F5344CB8AC3E}">
        <p14:creationId xmlns:p14="http://schemas.microsoft.com/office/powerpoint/2010/main" val="1040996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p:nvPr/>
        </p:nvSpPr>
        <p:spPr>
          <a:xfrm>
            <a:off x="945847" y="2590800"/>
            <a:ext cx="7252306" cy="1323439"/>
          </a:xfrm>
          <a:prstGeom prst="rect">
            <a:avLst/>
          </a:prstGeom>
        </p:spPr>
        <p:txBody>
          <a:bodyPr wrap="none">
            <a:spAutoFit/>
          </a:bodyPr>
          <a:lstStyle/>
          <a:p>
            <a:r>
              <a:rPr lang="en-US" sz="8000" b="1" dirty="0">
                <a:ln w="381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BENEDICTION</a:t>
            </a:r>
            <a:endParaRPr lang="en-US" sz="8000" dirty="0">
              <a:ln w="38100">
                <a:solidFill>
                  <a:schemeClr val="tx1"/>
                </a:solidFill>
              </a:ln>
            </a:endParaRPr>
          </a:p>
        </p:txBody>
      </p:sp>
    </p:spTree>
    <p:extLst>
      <p:ext uri="{BB962C8B-B14F-4D97-AF65-F5344CB8AC3E}">
        <p14:creationId xmlns:p14="http://schemas.microsoft.com/office/powerpoint/2010/main" val="2077809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p:nvPr/>
        </p:nvSpPr>
        <p:spPr>
          <a:xfrm>
            <a:off x="1128589" y="1371600"/>
            <a:ext cx="6886822" cy="1569660"/>
          </a:xfrm>
          <a:prstGeom prst="rect">
            <a:avLst/>
          </a:prstGeom>
        </p:spPr>
        <p:txBody>
          <a:bodyPr wrap="none">
            <a:spAutoFit/>
          </a:bodyPr>
          <a:lstStyle/>
          <a:p>
            <a:pPr algn="ctr"/>
            <a:r>
              <a:rPr lang="en-US" sz="9600" b="1" dirty="0">
                <a:ln w="44450" cap="rnd">
                  <a:solidFill>
                    <a:schemeClr val="tx1"/>
                  </a:solidFill>
                </a:ln>
                <a:solidFill>
                  <a:schemeClr val="bg1"/>
                </a:solidFill>
                <a:latin typeface="Arial" panose="020B0604020202020204" pitchFamily="34" charset="0"/>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1657580" y="3085723"/>
            <a:ext cx="5828840" cy="2554545"/>
          </a:xfrm>
          <a:prstGeom prst="rect">
            <a:avLst/>
          </a:prstGeom>
        </p:spPr>
        <p:txBody>
          <a:bodyPr wrap="none">
            <a:spAutoFit/>
          </a:bodyPr>
          <a:lstStyle/>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a </a:t>
            </a:r>
          </a:p>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good week!</a:t>
            </a:r>
            <a:endParaRPr lang="en-US" sz="8000" dirty="0">
              <a:ln w="31750">
                <a:solidFill>
                  <a:schemeClr val="tx1"/>
                </a:solidFill>
              </a:ln>
            </a:endParaRPr>
          </a:p>
        </p:txBody>
      </p:sp>
    </p:spTree>
    <p:extLst>
      <p:ext uri="{BB962C8B-B14F-4D97-AF65-F5344CB8AC3E}">
        <p14:creationId xmlns:p14="http://schemas.microsoft.com/office/powerpoint/2010/main" val="18245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He set my feet on a rock</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And gave me a firm place to stand.</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06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1C4126-9453-435A-8AE0-DDAAF1434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967" y="0"/>
            <a:ext cx="6882063" cy="6882063"/>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179595" y="4947699"/>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srgbClr val="000002"/>
                </a:solidFill>
                <a:effectLst/>
                <a:uLnTx/>
                <a:uFillTx/>
                <a:latin typeface="Calibri" panose="020F0502020204030204"/>
                <a:ea typeface="+mn-ea"/>
                <a:cs typeface="+mn-cs"/>
              </a:rPr>
              <a:t>Hymn #318</a:t>
            </a:r>
          </a:p>
        </p:txBody>
      </p:sp>
    </p:spTree>
    <p:extLst>
      <p:ext uri="{BB962C8B-B14F-4D97-AF65-F5344CB8AC3E}">
        <p14:creationId xmlns:p14="http://schemas.microsoft.com/office/powerpoint/2010/main" val="354228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76622"/>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Come, Thou Fount of every blessing,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Tune my heart to sing Thy grace;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Streams of mercy, never ceasing,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Call for songs of loudest praise.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Teach me some melodious sonnet,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Sung by flaming tongues above;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Praise the mount! I'm fixed upon it,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Mount of Thy redeeming love.</a:t>
            </a:r>
          </a:p>
        </p:txBody>
      </p:sp>
    </p:spTree>
    <p:extLst>
      <p:ext uri="{BB962C8B-B14F-4D97-AF65-F5344CB8AC3E}">
        <p14:creationId xmlns:p14="http://schemas.microsoft.com/office/powerpoint/2010/main" val="3501312831"/>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A7DA8BE651744D95CEDDD4BDED10B8" ma:contentTypeVersion="4" ma:contentTypeDescription="Create a new document." ma:contentTypeScope="" ma:versionID="2cc119300a08f71f5d52e0e489a7604b">
  <xsd:schema xmlns:xsd="http://www.w3.org/2001/XMLSchema" xmlns:xs="http://www.w3.org/2001/XMLSchema" xmlns:p="http://schemas.microsoft.com/office/2006/metadata/properties" xmlns:ns3="a1eb9847-f56a-45d1-b68b-521e07ad7422" targetNamespace="http://schemas.microsoft.com/office/2006/metadata/properties" ma:root="true" ma:fieldsID="365ead11526e17d6d4bac7aa76960651" ns3:_="">
    <xsd:import namespace="a1eb9847-f56a-45d1-b68b-521e07ad74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b9847-f56a-45d1-b68b-521e07ad7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9190F4-5C1D-40C9-9002-6774A460611E}">
  <ds:schemaRefs>
    <ds:schemaRef ds:uri="http://schemas.microsoft.com/sharepoint/v3/contenttype/forms"/>
  </ds:schemaRefs>
</ds:datastoreItem>
</file>

<file path=customXml/itemProps2.xml><?xml version="1.0" encoding="utf-8"?>
<ds:datastoreItem xmlns:ds="http://schemas.openxmlformats.org/officeDocument/2006/customXml" ds:itemID="{3960BD96-3DC5-4CF7-BF0D-FD5F1EE137D9}">
  <ds:schemaRefs>
    <ds:schemaRef ds:uri="http://purl.org/dc/elements/1.1/"/>
    <ds:schemaRef ds:uri="http://schemas.microsoft.com/office/2006/metadata/properties"/>
    <ds:schemaRef ds:uri="a1eb9847-f56a-45d1-b68b-521e07ad742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61CEFA5-AB6D-4088-9B40-EDBD9A0DD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b9847-f56a-45d1-b68b-521e07ad7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1633</TotalTime>
  <Words>1759</Words>
  <Application>Microsoft Office PowerPoint</Application>
  <PresentationFormat>On-screen Show (4:3)</PresentationFormat>
  <Paragraphs>173</Paragraphs>
  <Slides>58</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58</vt:i4>
      </vt:variant>
    </vt:vector>
  </HeadingPairs>
  <TitlesOfParts>
    <vt:vector size="70" baseType="lpstr">
      <vt:lpstr>Adobe Fangsong Std R</vt:lpstr>
      <vt:lpstr>Adobe Caslon Pro Bold</vt:lpstr>
      <vt:lpstr>Arial</vt:lpstr>
      <vt:lpstr>Arial </vt:lpstr>
      <vt:lpstr>Arial Black</vt:lpstr>
      <vt:lpstr>Calibri</vt:lpstr>
      <vt:lpstr>Calibri Light</vt:lpstr>
      <vt:lpstr>Perpetua</vt:lpstr>
      <vt:lpstr>3_Office Theme</vt:lpstr>
      <vt:lpstr>Office Theme</vt:lpstr>
      <vt:lpstr>6_Office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Jeremiah  23:16-24 (NIV)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darks</cp:lastModifiedBy>
  <cp:revision>72</cp:revision>
  <cp:lastPrinted>2018-09-13T14:22:17Z</cp:lastPrinted>
  <dcterms:created xsi:type="dcterms:W3CDTF">2018-09-07T00:12:33Z</dcterms:created>
  <dcterms:modified xsi:type="dcterms:W3CDTF">2024-04-12T17:09:03Z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0x01010018A7DA8BE651744D95CEDDD4BDED10B8</vt:lpwstr>
  </property>
</Properties>
</file>