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4"/>
    <p:sldMasterId id="2147484368" r:id="rId5"/>
    <p:sldMasterId id="2147484380" r:id="rId6"/>
    <p:sldMasterId id="2147484392" r:id="rId7"/>
  </p:sldMasterIdLst>
  <p:notesMasterIdLst>
    <p:notesMasterId r:id="rId61"/>
  </p:notesMasterIdLst>
  <p:handoutMasterIdLst>
    <p:handoutMasterId r:id="rId62"/>
  </p:handoutMasterIdLst>
  <p:sldIdLst>
    <p:sldId id="2247" r:id="rId8"/>
    <p:sldId id="751" r:id="rId9"/>
    <p:sldId id="2396" r:id="rId10"/>
    <p:sldId id="1163" r:id="rId11"/>
    <p:sldId id="1326" r:id="rId12"/>
    <p:sldId id="1165" r:id="rId13"/>
    <p:sldId id="1400" r:id="rId14"/>
    <p:sldId id="256" r:id="rId15"/>
    <p:sldId id="257" r:id="rId16"/>
    <p:sldId id="258" r:id="rId17"/>
    <p:sldId id="259" r:id="rId18"/>
    <p:sldId id="260" r:id="rId19"/>
    <p:sldId id="261" r:id="rId20"/>
    <p:sldId id="262" r:id="rId21"/>
    <p:sldId id="659" r:id="rId22"/>
    <p:sldId id="1143" r:id="rId23"/>
    <p:sldId id="1144" r:id="rId24"/>
    <p:sldId id="1145" r:id="rId25"/>
    <p:sldId id="280" r:id="rId26"/>
    <p:sldId id="466" r:id="rId27"/>
    <p:sldId id="1402" r:id="rId28"/>
    <p:sldId id="387" r:id="rId29"/>
    <p:sldId id="388" r:id="rId30"/>
    <p:sldId id="2297" r:id="rId31"/>
    <p:sldId id="1201" r:id="rId32"/>
    <p:sldId id="1167" r:id="rId33"/>
    <p:sldId id="1168" r:id="rId34"/>
    <p:sldId id="2397" r:id="rId35"/>
    <p:sldId id="2398" r:id="rId36"/>
    <p:sldId id="705" r:id="rId37"/>
    <p:sldId id="2392" r:id="rId38"/>
    <p:sldId id="1592" r:id="rId39"/>
    <p:sldId id="1593" r:id="rId40"/>
    <p:sldId id="1594" r:id="rId41"/>
    <p:sldId id="1603" r:id="rId42"/>
    <p:sldId id="2411" r:id="rId43"/>
    <p:sldId id="687" r:id="rId44"/>
    <p:sldId id="1979" r:id="rId45"/>
    <p:sldId id="2453" r:id="rId46"/>
    <p:sldId id="625" r:id="rId47"/>
    <p:sldId id="1384" r:id="rId48"/>
    <p:sldId id="2454" r:id="rId49"/>
    <p:sldId id="1405" r:id="rId50"/>
    <p:sldId id="1848" r:id="rId51"/>
    <p:sldId id="2412" r:id="rId52"/>
    <p:sldId id="2288" r:id="rId53"/>
    <p:sldId id="2448" r:id="rId54"/>
    <p:sldId id="2449" r:id="rId55"/>
    <p:sldId id="2450" r:id="rId56"/>
    <p:sldId id="2451" r:id="rId57"/>
    <p:sldId id="2452" r:id="rId58"/>
    <p:sldId id="1059" r:id="rId59"/>
    <p:sldId id="1240"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541" autoAdjust="0"/>
  </p:normalViewPr>
  <p:slideViewPr>
    <p:cSldViewPr>
      <p:cViewPr varScale="1">
        <p:scale>
          <a:sx n="107" d="100"/>
          <a:sy n="107" d="100"/>
        </p:scale>
        <p:origin x="1566" y="102"/>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22</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494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23</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3/9/2024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3/9/2024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3/9/2024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3/9/2024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3/9/2024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370322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648076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439677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068922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3/9/2024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222018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3/9/2024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44076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3/9/2024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369252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830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3/9/2024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704535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454479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26358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3/9/2024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3/9/2024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783520903"/>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Fourth Sunday of Lent | Lent quotes, Lent prayers, Christian lent">
            <a:extLst>
              <a:ext uri="{FF2B5EF4-FFF2-40B4-BE49-F238E27FC236}">
                <a16:creationId xmlns:a16="http://schemas.microsoft.com/office/drawing/2014/main" id="{6463E6FC-351D-CDD0-5A8A-9E4998D5949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21668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March 10,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paid it all,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to Him I owe;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Sin had left a crimson stain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washed it white as snow.</a:t>
            </a:r>
          </a:p>
        </p:txBody>
      </p:sp>
    </p:spTree>
    <p:extLst>
      <p:ext uri="{BB962C8B-B14F-4D97-AF65-F5344CB8AC3E}">
        <p14:creationId xmlns:p14="http://schemas.microsoft.com/office/powerpoint/2010/main" val="116360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nothing good have I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Where by Thy grace to claim</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will wash my garments white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the blood of Calvary's Lamb.</a:t>
            </a:r>
          </a:p>
        </p:txBody>
      </p:sp>
    </p:spTree>
    <p:extLst>
      <p:ext uri="{BB962C8B-B14F-4D97-AF65-F5344CB8AC3E}">
        <p14:creationId xmlns:p14="http://schemas.microsoft.com/office/powerpoint/2010/main" val="96753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paid it all,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to Him I owe;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Sin had left a crimson stain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washed it white as snow.</a:t>
            </a:r>
          </a:p>
        </p:txBody>
      </p:sp>
    </p:spTree>
    <p:extLst>
      <p:ext uri="{BB962C8B-B14F-4D97-AF65-F5344CB8AC3E}">
        <p14:creationId xmlns:p14="http://schemas.microsoft.com/office/powerpoint/2010/main" val="10925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when before the throne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stand in him complete,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died my soul to save,”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My lips shall still repeat.</a:t>
            </a:r>
          </a:p>
        </p:txBody>
      </p:sp>
    </p:spTree>
    <p:extLst>
      <p:ext uri="{BB962C8B-B14F-4D97-AF65-F5344CB8AC3E}">
        <p14:creationId xmlns:p14="http://schemas.microsoft.com/office/powerpoint/2010/main" val="3836438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paid it all,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to Him I owe;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Sin had left a crimson stain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He washed it white as snow.</a:t>
            </a:r>
          </a:p>
        </p:txBody>
      </p:sp>
    </p:spTree>
    <p:extLst>
      <p:ext uri="{BB962C8B-B14F-4D97-AF65-F5344CB8AC3E}">
        <p14:creationId xmlns:p14="http://schemas.microsoft.com/office/powerpoint/2010/main" val="2466320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C76FC9-71C1-40E5-B740-9E1D58C65663}"/>
              </a:ext>
            </a:extLst>
          </p:cNvPr>
          <p:cNvPicPr>
            <a:picLocks noChangeAspect="1"/>
          </p:cNvPicPr>
          <p:nvPr/>
        </p:nvPicPr>
        <p:blipFill rotWithShape="1">
          <a:blip r:embed="rId2">
            <a:extLst>
              <a:ext uri="{28A0092B-C50C-407E-A947-70E740481C1C}">
                <a14:useLocalDpi xmlns:a14="http://schemas.microsoft.com/office/drawing/2010/main" val="0"/>
              </a:ext>
            </a:extLst>
          </a:blip>
          <a:srcRect b="8037"/>
          <a:stretch/>
        </p:blipFill>
        <p:spPr>
          <a:xfrm>
            <a:off x="-19050" y="-117348"/>
            <a:ext cx="9163050" cy="6975348"/>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algn="ctr"/>
            <a:r>
              <a:rPr lang="en-US" sz="8000" dirty="0">
                <a:ln>
                  <a:solidFill>
                    <a:schemeClr val="tx1"/>
                  </a:solidFill>
                </a:ln>
                <a:solidFill>
                  <a:schemeClr val="bg1"/>
                </a:solidFill>
                <a:effectLst>
                  <a:outerShdw blurRad="812800" dist="304800" dir="3480000" algn="tr" rotWithShape="0">
                    <a:prstClr val="black"/>
                  </a:outerShdw>
                </a:effectLst>
                <a:latin typeface="Algerian" panose="04020705040A02060702" pitchFamily="82" charset="0"/>
              </a:rPr>
              <a:t>The Apostles’ Creed</a:t>
            </a:r>
          </a:p>
        </p:txBody>
      </p:sp>
    </p:spTree>
    <p:extLst>
      <p:ext uri="{BB962C8B-B14F-4D97-AF65-F5344CB8AC3E}">
        <p14:creationId xmlns:p14="http://schemas.microsoft.com/office/powerpoint/2010/main" val="423465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2BDF0-F5EC-45DB-A6D5-8B7328964B1D}"/>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69456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8F5C85-4A3F-48A7-9BAF-7D077D45B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502" cy="6850063"/>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404719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8991600" cy="692375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100" b="0" i="0" u="none" strike="noStrike" kern="1200" cap="none" spc="0" normalizeH="0" baseline="0" noProof="0" dirty="0">
                <a:ln>
                  <a:noFill/>
                </a:ln>
                <a:solidFill>
                  <a:prstClr val="black"/>
                </a:solidFill>
                <a:effectLst/>
                <a:uLnTx/>
                <a:uFillTx/>
                <a:latin typeface="Calibri"/>
                <a:ea typeface="+mn-ea"/>
                <a:cs typeface="+mn-cs"/>
              </a:rPr>
              <a:t>Heavenly Father, the Gospel of Jesus Christ is life to those who call upon His name. Yet, there are still so many who do not believe and even more who have not truly heard. Your Great Commission calls us to share Jesus with our hurting world. Yet, we confess that we miss countless opportunities to bring God’s loving message of salvation to others. Forgive us for shying away from the joy of this privilege. Renew in us a heart for the lost. Fill us with Your Spirit, Lord. Open our eyes to creative ways of taking that next step to bless others with the hope of Christ. We pray this in name of Jesus Christ. Amen.</a:t>
            </a:r>
          </a:p>
        </p:txBody>
      </p:sp>
    </p:spTree>
    <p:extLst>
      <p:ext uri="{BB962C8B-B14F-4D97-AF65-F5344CB8AC3E}">
        <p14:creationId xmlns:p14="http://schemas.microsoft.com/office/powerpoint/2010/main" val="2929591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50533-2510-4224-AFD2-0AB581CD3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n w="12700">
                  <a:solidFill>
                    <a:schemeClr val="tx1"/>
                  </a:solidFill>
                </a:ln>
                <a:solidFill>
                  <a:schemeClr val="bg1"/>
                </a:solidFill>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3103678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5367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Behold Calvary’s Lamb</a:t>
            </a:r>
          </a:p>
        </p:txBody>
      </p:sp>
    </p:spTree>
    <p:extLst>
      <p:ext uri="{BB962C8B-B14F-4D97-AF65-F5344CB8AC3E}">
        <p14:creationId xmlns:p14="http://schemas.microsoft.com/office/powerpoint/2010/main" val="2899180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84B66-6D45-4825-9EA6-D0BEF8A66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914019"/>
            <a:ext cx="8178799" cy="5029961"/>
          </a:xfrm>
          <a:prstGeom prst="rect">
            <a:avLst/>
          </a:prstGeom>
        </p:spPr>
      </p:pic>
    </p:spTree>
    <p:extLst>
      <p:ext uri="{BB962C8B-B14F-4D97-AF65-F5344CB8AC3E}">
        <p14:creationId xmlns:p14="http://schemas.microsoft.com/office/powerpoint/2010/main" val="2818485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81600"/>
          </a:xfrm>
          <a:prstGeom prst="rect">
            <a:avLst/>
          </a:prstGeom>
        </p:spPr>
      </p:pic>
    </p:spTree>
    <p:extLst>
      <p:ext uri="{BB962C8B-B14F-4D97-AF65-F5344CB8AC3E}">
        <p14:creationId xmlns:p14="http://schemas.microsoft.com/office/powerpoint/2010/main" val="4108927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 y="0"/>
            <a:ext cx="9211734" cy="68580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8100">
                  <a:solidFill>
                    <a:prstClr val="black">
                      <a:lumMod val="95000"/>
                      <a:lumOff val="5000"/>
                    </a:prstClr>
                  </a:solidFill>
                </a:ln>
                <a:solidFill>
                  <a:prstClr val="white"/>
                </a:solidFill>
                <a:effectLst/>
                <a:uLnTx/>
                <a:uFillTx/>
                <a:latin typeface="Arial Black" panose="020B0A04020102020204" pitchFamily="34" charset="0"/>
                <a:ea typeface="+mn-ea"/>
                <a:cs typeface="+mn-cs"/>
              </a:rPr>
              <a:t>Hymn #382</a:t>
            </a:r>
          </a:p>
        </p:txBody>
      </p:sp>
    </p:spTree>
    <p:extLst>
      <p:ext uri="{BB962C8B-B14F-4D97-AF65-F5344CB8AC3E}">
        <p14:creationId xmlns:p14="http://schemas.microsoft.com/office/powerpoint/2010/main" val="157583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238BEA-008E-4177-AB85-5AF70730E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394835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75155D-3903-4166-A7C1-5F55A7D1752E}"/>
              </a:ext>
            </a:extLst>
          </p:cNvPr>
          <p:cNvPicPr>
            <a:picLocks noChangeAspect="1"/>
          </p:cNvPicPr>
          <p:nvPr/>
        </p:nvPicPr>
        <p:blipFill rotWithShape="1">
          <a:blip r:embed="rId2">
            <a:extLst>
              <a:ext uri="{28A0092B-C50C-407E-A947-70E740481C1C}">
                <a14:useLocalDpi xmlns:a14="http://schemas.microsoft.com/office/drawing/2010/main" val="0"/>
              </a:ext>
            </a:extLst>
          </a:blip>
          <a:srcRect b="37543"/>
          <a:stretch/>
        </p:blipFill>
        <p:spPr>
          <a:xfrm>
            <a:off x="0" y="1375021"/>
            <a:ext cx="9144000" cy="4107958"/>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2815420" y="5555178"/>
            <a:ext cx="371922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a:ea typeface="+mn-ea"/>
                <a:cs typeface="+mn-cs"/>
              </a:rPr>
              <a:t>Praise Songs #30</a:t>
            </a:r>
          </a:p>
        </p:txBody>
      </p:sp>
    </p:spTree>
    <p:extLst>
      <p:ext uri="{BB962C8B-B14F-4D97-AF65-F5344CB8AC3E}">
        <p14:creationId xmlns:p14="http://schemas.microsoft.com/office/powerpoint/2010/main" val="493397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822132"/>
            <a:ext cx="8229600"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will sing of the mercies of the Lord forever.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will sing, I will 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will sing of the mercies of </a:t>
            </a:r>
            <a:r>
              <a:rPr kumimoji="0" lang="en-US" sz="4000" b="0" i="0" u="none" strike="noStrike" kern="1200" cap="none" spc="0" normalizeH="0" baseline="0" noProof="0">
                <a:ln>
                  <a:noFill/>
                </a:ln>
                <a:solidFill>
                  <a:prstClr val="black"/>
                </a:solidFill>
                <a:effectLst/>
                <a:uLnTx/>
                <a:uFillTx/>
                <a:latin typeface="Calibri"/>
                <a:ea typeface="+mn-ea"/>
                <a:cs typeface="+mn-cs"/>
              </a:rPr>
              <a:t>the Lord forever.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will sing of the mercies of the Lord.</a:t>
            </a:r>
          </a:p>
        </p:txBody>
      </p:sp>
    </p:spTree>
    <p:extLst>
      <p:ext uri="{BB962C8B-B14F-4D97-AF65-F5344CB8AC3E}">
        <p14:creationId xmlns:p14="http://schemas.microsoft.com/office/powerpoint/2010/main" val="2266148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1560796"/>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With my mouth will I make known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Thy faithfulness, Thy faithfulness.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With my mouth will I make known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Thy faithfulness to all generations. </a:t>
            </a:r>
          </a:p>
        </p:txBody>
      </p:sp>
    </p:spTree>
    <p:extLst>
      <p:ext uri="{BB962C8B-B14F-4D97-AF65-F5344CB8AC3E}">
        <p14:creationId xmlns:p14="http://schemas.microsoft.com/office/powerpoint/2010/main" val="2966252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822132"/>
            <a:ext cx="8229600"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will sing of the mercies of the Lord forever.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will sing, I will sing.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will sing of the mercies of the Lord forever.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will sing of the mercies of the Lord.</a:t>
            </a:r>
          </a:p>
        </p:txBody>
      </p:sp>
    </p:spTree>
    <p:extLst>
      <p:ext uri="{BB962C8B-B14F-4D97-AF65-F5344CB8AC3E}">
        <p14:creationId xmlns:p14="http://schemas.microsoft.com/office/powerpoint/2010/main" val="2240409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9722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Ezekiel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36:33-38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3759"/>
            <a:ext cx="891540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33</a:t>
            </a:r>
            <a:r>
              <a:rPr kumimoji="0" lang="en-US" sz="3600" b="0" i="0" u="none" strike="noStrike" kern="1200" cap="none" spc="0" normalizeH="0" baseline="0" noProof="0" dirty="0">
                <a:ln>
                  <a:noFill/>
                </a:ln>
                <a:solidFill>
                  <a:prstClr val="black"/>
                </a:solidFill>
                <a:effectLst/>
                <a:uLnTx/>
                <a:uFillTx/>
                <a:latin typeface="Calibri"/>
                <a:ea typeface="+mn-ea"/>
                <a:cs typeface="+mn-cs"/>
              </a:rPr>
              <a:t>“‘This is what the Sovereign Lord says: On the day I cleanse you from all your sins, I will resettle your towns, and the ruins will be rebuilt. </a:t>
            </a:r>
            <a:r>
              <a:rPr lang="en-US" sz="2800" baseline="50000" dirty="0">
                <a:solidFill>
                  <a:prstClr val="black"/>
                </a:solidFill>
                <a:latin typeface="Calibri"/>
              </a:rPr>
              <a:t>34</a:t>
            </a:r>
            <a:r>
              <a:rPr kumimoji="0" lang="en-US" sz="3600" b="0" i="0" u="none" strike="noStrike" kern="1200" cap="none" spc="0" normalizeH="0" baseline="0" noProof="0" dirty="0">
                <a:ln>
                  <a:noFill/>
                </a:ln>
                <a:solidFill>
                  <a:prstClr val="black"/>
                </a:solidFill>
                <a:effectLst/>
                <a:uLnTx/>
                <a:uFillTx/>
                <a:latin typeface="Calibri"/>
                <a:ea typeface="+mn-ea"/>
                <a:cs typeface="+mn-cs"/>
              </a:rPr>
              <a:t>The desolate land will be cultivated instead of lying desolate in the sight of all who pass through it. </a:t>
            </a:r>
            <a:r>
              <a:rPr lang="en-US" sz="2800" baseline="50000" dirty="0">
                <a:solidFill>
                  <a:prstClr val="black"/>
                </a:solidFill>
                <a:latin typeface="Calibri"/>
              </a:rPr>
              <a:t>35</a:t>
            </a:r>
            <a:r>
              <a:rPr kumimoji="0" lang="en-US" sz="3600" b="0" i="0" u="none" strike="noStrike" kern="1200" cap="none" spc="0" normalizeH="0" baseline="0" noProof="0" dirty="0">
                <a:ln>
                  <a:noFill/>
                </a:ln>
                <a:solidFill>
                  <a:prstClr val="black"/>
                </a:solidFill>
                <a:effectLst/>
                <a:uLnTx/>
                <a:uFillTx/>
                <a:latin typeface="Calibri"/>
                <a:ea typeface="+mn-ea"/>
                <a:cs typeface="+mn-cs"/>
              </a:rPr>
              <a:t>They will say, “This land that was laid waste has become like the garden of Eden; the cities that were lying in ruins, desolate and destroyed, are now fortified and inhabited.” </a:t>
            </a:r>
            <a:r>
              <a:rPr lang="en-US" sz="2800" baseline="50000" dirty="0">
                <a:solidFill>
                  <a:prstClr val="black"/>
                </a:solidFill>
                <a:latin typeface="Calibri"/>
              </a:rPr>
              <a:t>36</a:t>
            </a:r>
            <a:r>
              <a:rPr kumimoji="0" lang="en-US" sz="3600" b="0" i="0" u="none" strike="noStrike" kern="1200" cap="none" spc="0" normalizeH="0" baseline="0" noProof="0" dirty="0">
                <a:ln>
                  <a:noFill/>
                </a:ln>
                <a:solidFill>
                  <a:prstClr val="black"/>
                </a:solidFill>
                <a:effectLst/>
                <a:uLnTx/>
                <a:uFillTx/>
                <a:latin typeface="Calibri"/>
                <a:ea typeface="+mn-ea"/>
                <a:cs typeface="+mn-cs"/>
              </a:rPr>
              <a:t>Then the nations around you that remain will know that I the Lord have rebuilt what was destroyed and have replanted</a:t>
            </a:r>
          </a:p>
        </p:txBody>
      </p:sp>
    </p:spTree>
    <p:extLst>
      <p:ext uri="{BB962C8B-B14F-4D97-AF65-F5344CB8AC3E}">
        <p14:creationId xmlns:p14="http://schemas.microsoft.com/office/powerpoint/2010/main" val="33415604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356BE-742F-CA50-059E-007F509D6D8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7793229-3348-EC52-4F7E-093DFB40AFFD}"/>
              </a:ext>
            </a:extLst>
          </p:cNvPr>
          <p:cNvSpPr/>
          <p:nvPr/>
        </p:nvSpPr>
        <p:spPr>
          <a:xfrm>
            <a:off x="76200" y="865287"/>
            <a:ext cx="8915400" cy="507831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what was desolate. I the Lord have spoken, and I will do it.’ </a:t>
            </a:r>
            <a:r>
              <a:rPr lang="en-US" sz="2800" baseline="50000" dirty="0">
                <a:solidFill>
                  <a:prstClr val="black"/>
                </a:solidFill>
                <a:latin typeface="Calibri"/>
              </a:rPr>
              <a:t>37</a:t>
            </a:r>
            <a:r>
              <a:rPr kumimoji="0" lang="en-US" sz="3600" b="0" i="0" u="none" strike="noStrike" kern="1200" cap="none" spc="0" normalizeH="0" baseline="0" noProof="0" dirty="0">
                <a:ln>
                  <a:noFill/>
                </a:ln>
                <a:solidFill>
                  <a:prstClr val="black"/>
                </a:solidFill>
                <a:effectLst/>
                <a:uLnTx/>
                <a:uFillTx/>
                <a:latin typeface="Calibri"/>
                <a:ea typeface="+mn-ea"/>
                <a:cs typeface="+mn-cs"/>
              </a:rPr>
              <a:t>“This is what the Sovereign Lord says: Once again I will yield to Israel’s plea and do this for them: I will make their people as numerous as sheep, </a:t>
            </a:r>
            <a:r>
              <a:rPr lang="en-US" sz="2800" baseline="50000" dirty="0">
                <a:solidFill>
                  <a:prstClr val="black"/>
                </a:solidFill>
                <a:latin typeface="Calibri"/>
              </a:rPr>
              <a:t>38</a:t>
            </a:r>
            <a:r>
              <a:rPr kumimoji="0" lang="en-US" sz="3600" b="0" i="0" u="none" strike="noStrike" kern="1200" cap="none" spc="0" normalizeH="0" baseline="0" noProof="0" dirty="0">
                <a:ln>
                  <a:noFill/>
                </a:ln>
                <a:solidFill>
                  <a:prstClr val="black"/>
                </a:solidFill>
                <a:effectLst/>
                <a:uLnTx/>
                <a:uFillTx/>
                <a:latin typeface="Calibri"/>
                <a:ea typeface="+mn-ea"/>
                <a:cs typeface="+mn-cs"/>
              </a:rPr>
              <a:t>as numerous as the flocks for offerings at Jerusalem during her appointed festivals. So will the ruined cities be filled with flocks of people. Then they will know that I am the Lord.”</a:t>
            </a:r>
          </a:p>
        </p:txBody>
      </p:sp>
    </p:spTree>
    <p:extLst>
      <p:ext uri="{BB962C8B-B14F-4D97-AF65-F5344CB8AC3E}">
        <p14:creationId xmlns:p14="http://schemas.microsoft.com/office/powerpoint/2010/main" val="3278186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Give thanks to the Lord, for He is good;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His love endures forever.</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Hebrews </a:t>
            </a:r>
            <a:br>
              <a:rPr kumimoji="0" lang="en-US" sz="6600" b="0" i="0" u="none" strike="noStrike" kern="1200" cap="none" spc="0" normalizeH="0" baseline="0" noProof="0" dirty="0">
                <a:ln>
                  <a:noFill/>
                </a:ln>
                <a:solidFill>
                  <a:prstClr val="black"/>
                </a:solidFill>
                <a:effectLst/>
                <a:uLnTx/>
                <a:uFillTx/>
                <a:latin typeface="Calibri"/>
                <a:ea typeface="+mj-ea"/>
                <a:cs typeface="+mj-cs"/>
              </a:rPr>
            </a:br>
            <a:r>
              <a:rPr kumimoji="0" lang="en-US" sz="6600" b="0" i="0" u="none" strike="noStrike" kern="1200" cap="none" spc="0" normalizeH="0" baseline="0" noProof="0" dirty="0">
                <a:ln>
                  <a:noFill/>
                </a:ln>
                <a:solidFill>
                  <a:prstClr val="black"/>
                </a:solidFill>
                <a:effectLst/>
                <a:uLnTx/>
                <a:uFillTx/>
                <a:latin typeface="Calibri"/>
                <a:ea typeface="+mj-ea"/>
                <a:cs typeface="+mj-cs"/>
              </a:rPr>
              <a:t>10:19-25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55305"/>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50000" noProof="0" dirty="0">
                <a:ln>
                  <a:noFill/>
                </a:ln>
                <a:solidFill>
                  <a:prstClr val="black"/>
                </a:solidFill>
                <a:effectLst/>
                <a:uLnTx/>
                <a:uFillTx/>
                <a:latin typeface="Calibri"/>
                <a:ea typeface="+mn-ea"/>
                <a:cs typeface="+mn-cs"/>
              </a:rPr>
              <a:t>19</a:t>
            </a:r>
            <a:r>
              <a:rPr kumimoji="0" lang="en-US" sz="3600" b="0" i="0" u="none" strike="noStrike" kern="1200" cap="none" spc="0" normalizeH="0" baseline="0" noProof="0" dirty="0">
                <a:ln>
                  <a:noFill/>
                </a:ln>
                <a:solidFill>
                  <a:prstClr val="black"/>
                </a:solidFill>
                <a:effectLst/>
                <a:uLnTx/>
                <a:uFillTx/>
                <a:latin typeface="Calibri"/>
                <a:ea typeface="+mn-ea"/>
                <a:cs typeface="+mn-cs"/>
              </a:rPr>
              <a:t>Therefore, brothers and sisters, since we have confidence to enter the Most Holy Place by the blood of Jesus, </a:t>
            </a:r>
            <a:r>
              <a:rPr lang="en-US" sz="2800" baseline="50000" dirty="0">
                <a:solidFill>
                  <a:prstClr val="black"/>
                </a:solidFill>
                <a:latin typeface="Calibri"/>
              </a:rPr>
              <a:t>20</a:t>
            </a:r>
            <a:r>
              <a:rPr kumimoji="0" lang="en-US" sz="3600" b="0" i="0" u="none" strike="noStrike" kern="1200" cap="none" spc="0" normalizeH="0" baseline="0" noProof="0" dirty="0">
                <a:ln>
                  <a:noFill/>
                </a:ln>
                <a:solidFill>
                  <a:prstClr val="black"/>
                </a:solidFill>
                <a:effectLst/>
                <a:uLnTx/>
                <a:uFillTx/>
                <a:latin typeface="Calibri"/>
                <a:ea typeface="+mn-ea"/>
                <a:cs typeface="+mn-cs"/>
              </a:rPr>
              <a:t>by a new and living way opened for us through the curtain, that is, his body, </a:t>
            </a:r>
            <a:r>
              <a:rPr lang="en-US" sz="2800" baseline="50000" dirty="0">
                <a:solidFill>
                  <a:prstClr val="black"/>
                </a:solidFill>
                <a:latin typeface="Calibri"/>
              </a:rPr>
              <a:t>21</a:t>
            </a:r>
            <a:r>
              <a:rPr kumimoji="0" lang="en-US" sz="3600" b="0" i="0" u="none" strike="noStrike" kern="1200" cap="none" spc="0" normalizeH="0" baseline="0" noProof="0" dirty="0">
                <a:ln>
                  <a:noFill/>
                </a:ln>
                <a:solidFill>
                  <a:prstClr val="black"/>
                </a:solidFill>
                <a:effectLst/>
                <a:uLnTx/>
                <a:uFillTx/>
                <a:latin typeface="Calibri"/>
                <a:ea typeface="+mn-ea"/>
                <a:cs typeface="+mn-cs"/>
              </a:rPr>
              <a:t>and since we have a great priest over the house of God, </a:t>
            </a:r>
            <a:r>
              <a:rPr lang="en-US" sz="2800" baseline="50000" dirty="0">
                <a:solidFill>
                  <a:prstClr val="black"/>
                </a:solidFill>
                <a:latin typeface="Calibri"/>
              </a:rPr>
              <a:t>22</a:t>
            </a:r>
            <a:r>
              <a:rPr kumimoji="0" lang="en-US" sz="3600" b="0" i="0" u="none" strike="noStrike" kern="1200" cap="none" spc="0" normalizeH="0" baseline="0" noProof="0" dirty="0">
                <a:ln>
                  <a:noFill/>
                </a:ln>
                <a:solidFill>
                  <a:prstClr val="black"/>
                </a:solidFill>
                <a:effectLst/>
                <a:uLnTx/>
                <a:uFillTx/>
                <a:latin typeface="Calibri"/>
                <a:ea typeface="+mn-ea"/>
                <a:cs typeface="+mn-cs"/>
              </a:rPr>
              <a:t>let us draw near to God with a sincere heart and with the full assurance that faith brings, having our hearts sprinkled to cleanse us from a guilty conscience and having our bodies washed with pure water. </a:t>
            </a:r>
            <a:r>
              <a:rPr lang="en-US" sz="2800" baseline="50000" dirty="0">
                <a:solidFill>
                  <a:prstClr val="black"/>
                </a:solidFill>
                <a:latin typeface="Calibri"/>
              </a:rPr>
              <a:t>23</a:t>
            </a:r>
            <a:r>
              <a:rPr kumimoji="0" lang="en-US" sz="3600" b="0" i="0" u="none" strike="noStrike" kern="1200" cap="none" spc="0" normalizeH="0" baseline="0" noProof="0" dirty="0">
                <a:ln>
                  <a:noFill/>
                </a:ln>
                <a:solidFill>
                  <a:prstClr val="black"/>
                </a:solidFill>
                <a:effectLst/>
                <a:uLnTx/>
                <a:uFillTx/>
                <a:latin typeface="Calibri"/>
                <a:ea typeface="+mn-ea"/>
                <a:cs typeface="+mn-cs"/>
              </a:rPr>
              <a:t>Let us hold unswervingly to the hope we profess, for he who promised is</a:t>
            </a:r>
          </a:p>
        </p:txBody>
      </p:sp>
    </p:spTree>
    <p:extLst>
      <p:ext uri="{BB962C8B-B14F-4D97-AF65-F5344CB8AC3E}">
        <p14:creationId xmlns:p14="http://schemas.microsoft.com/office/powerpoint/2010/main" val="2488737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AEA38-A18B-30EB-4CC7-9D4B813492B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F6408EE-FC85-FFAB-F339-A18EBB616732}"/>
              </a:ext>
            </a:extLst>
          </p:cNvPr>
          <p:cNvSpPr/>
          <p:nvPr/>
        </p:nvSpPr>
        <p:spPr>
          <a:xfrm>
            <a:off x="123825" y="1689080"/>
            <a:ext cx="8896350" cy="34163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faithful. </a:t>
            </a:r>
            <a:r>
              <a:rPr lang="en-US" sz="2800" baseline="50000" dirty="0">
                <a:solidFill>
                  <a:prstClr val="black"/>
                </a:solidFill>
                <a:latin typeface="Calibri"/>
              </a:rPr>
              <a:t>24</a:t>
            </a:r>
            <a:r>
              <a:rPr kumimoji="0" lang="en-US" sz="3600" b="0" i="0" u="none" strike="noStrike" kern="1200" cap="none" spc="0" normalizeH="0" baseline="0" noProof="0" dirty="0">
                <a:ln>
                  <a:noFill/>
                </a:ln>
                <a:solidFill>
                  <a:prstClr val="black"/>
                </a:solidFill>
                <a:effectLst/>
                <a:uLnTx/>
                <a:uFillTx/>
                <a:latin typeface="Calibri"/>
                <a:ea typeface="+mn-ea"/>
                <a:cs typeface="+mn-cs"/>
              </a:rPr>
              <a:t>And let us consider how we may spur one another on toward love and good deeds, </a:t>
            </a:r>
            <a:r>
              <a:rPr lang="en-US" sz="2800" baseline="50000" dirty="0">
                <a:solidFill>
                  <a:prstClr val="black"/>
                </a:solidFill>
                <a:latin typeface="Calibri"/>
              </a:rPr>
              <a:t>25</a:t>
            </a:r>
            <a:r>
              <a:rPr kumimoji="0" lang="en-US" sz="3600" b="0" i="0" u="none" strike="noStrike" kern="1200" cap="none" spc="0" normalizeH="0" baseline="0" noProof="0" dirty="0">
                <a:ln>
                  <a:noFill/>
                </a:ln>
                <a:solidFill>
                  <a:prstClr val="black"/>
                </a:solidFill>
                <a:effectLst/>
                <a:uLnTx/>
                <a:uFillTx/>
                <a:latin typeface="Calibri"/>
                <a:ea typeface="+mn-ea"/>
                <a:cs typeface="+mn-cs"/>
              </a:rPr>
              <a:t>not giving up meeting together, as some are in the habit of doing, but encouraging one another—and all the more as you see the Day approaching.</a:t>
            </a:r>
          </a:p>
        </p:txBody>
      </p:sp>
    </p:spTree>
    <p:extLst>
      <p:ext uri="{BB962C8B-B14F-4D97-AF65-F5344CB8AC3E}">
        <p14:creationId xmlns:p14="http://schemas.microsoft.com/office/powerpoint/2010/main" val="2912485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children walking on a gravel road&#10;&#10;Description automatically generated">
            <a:extLst>
              <a:ext uri="{FF2B5EF4-FFF2-40B4-BE49-F238E27FC236}">
                <a16:creationId xmlns:a16="http://schemas.microsoft.com/office/drawing/2014/main" id="{3B267226-35EC-6C61-CD76-573B7712BBE6}"/>
              </a:ext>
            </a:extLst>
          </p:cNvPr>
          <p:cNvPicPr>
            <a:picLocks noChangeAspect="1"/>
          </p:cNvPicPr>
          <p:nvPr/>
        </p:nvPicPr>
        <p:blipFill rotWithShape="1">
          <a:blip r:embed="rId2">
            <a:extLst>
              <a:ext uri="{28A0092B-C50C-407E-A947-70E740481C1C}">
                <a14:useLocalDpi xmlns:a14="http://schemas.microsoft.com/office/drawing/2010/main" val="0"/>
              </a:ext>
            </a:extLst>
          </a:blip>
          <a:srcRect l="20000" r="17500"/>
          <a:stretch/>
        </p:blipFill>
        <p:spPr>
          <a:xfrm>
            <a:off x="0" y="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Encouraging One Another</a:t>
            </a:r>
          </a:p>
        </p:txBody>
      </p:sp>
    </p:spTree>
    <p:extLst>
      <p:ext uri="{BB962C8B-B14F-4D97-AF65-F5344CB8AC3E}">
        <p14:creationId xmlns:p14="http://schemas.microsoft.com/office/powerpoint/2010/main" val="3066331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404853" y="5654674"/>
            <a:ext cx="233429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black"/>
                </a:solidFill>
                <a:effectLst/>
                <a:uLnTx/>
                <a:uFillTx/>
                <a:latin typeface="Calibri" panose="020F0502020204030204"/>
                <a:ea typeface="+mn-ea"/>
                <a:cs typeface="+mn-cs"/>
              </a:rPr>
              <a:t>Hymn #98</a:t>
            </a:r>
          </a:p>
        </p:txBody>
      </p:sp>
    </p:spTree>
    <p:extLst>
      <p:ext uri="{BB962C8B-B14F-4D97-AF65-F5344CB8AC3E}">
        <p14:creationId xmlns:p14="http://schemas.microsoft.com/office/powerpoint/2010/main" val="320055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191068" y="1233397"/>
            <a:ext cx="8761863" cy="452431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Great is Thy faithfulness,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God my Father!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There is no shadow of turning with Thee;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Thou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changest</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not,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Thy compassions, they fail not: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As Thou hast been Thou forever wilt be.</a:t>
            </a:r>
          </a:p>
        </p:txBody>
      </p:sp>
    </p:spTree>
    <p:extLst>
      <p:ext uri="{BB962C8B-B14F-4D97-AF65-F5344CB8AC3E}">
        <p14:creationId xmlns:p14="http://schemas.microsoft.com/office/powerpoint/2010/main" val="4213230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914400"/>
            <a:ext cx="8505098"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Great is Thy faithfulness,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Great is Thy faithfulness,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Morning by morning new mercies I see;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I have needed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Thy hand hath provided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Great is Thy faithfulness, Lord unto me!</a:t>
            </a:r>
          </a:p>
        </p:txBody>
      </p:sp>
    </p:spTree>
    <p:extLst>
      <p:ext uri="{BB962C8B-B14F-4D97-AF65-F5344CB8AC3E}">
        <p14:creationId xmlns:p14="http://schemas.microsoft.com/office/powerpoint/2010/main" val="2234765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237565" y="797510"/>
            <a:ext cx="8668870" cy="526297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Summer and winter,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spring-time and harvest,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Sun, moon, and stars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in their courses above,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Join with all nature in manifold witness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Thy great faithfulness,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mercy, and love.</a:t>
            </a:r>
          </a:p>
        </p:txBody>
      </p:sp>
    </p:spTree>
    <p:extLst>
      <p:ext uri="{BB962C8B-B14F-4D97-AF65-F5344CB8AC3E}">
        <p14:creationId xmlns:p14="http://schemas.microsoft.com/office/powerpoint/2010/main" val="2404278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57200" y="990600"/>
            <a:ext cx="8505098"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Great is Thy faithfulness,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Great is Thy faithfulness,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Morning by morning new mercies I see;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I have needed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Thy hand hath provided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Great is Thy faithfulness, Lord unto me!</a:t>
            </a:r>
          </a:p>
        </p:txBody>
      </p:sp>
    </p:spTree>
    <p:extLst>
      <p:ext uri="{BB962C8B-B14F-4D97-AF65-F5344CB8AC3E}">
        <p14:creationId xmlns:p14="http://schemas.microsoft.com/office/powerpoint/2010/main" val="407351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Let the redeemed of the Lord tell their story —</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Those He redeemed from the hand of the foe,</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204716" y="822132"/>
            <a:ext cx="8939284"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Pardon for sin and a peace that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endureth</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Thine own dear presence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cheer and to guide,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Strength for today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bright hope </a:t>
            </a: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for tomorrow</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Blessings all mine,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with ten thousands beside!</a:t>
            </a:r>
          </a:p>
        </p:txBody>
      </p:sp>
    </p:spTree>
    <p:extLst>
      <p:ext uri="{BB962C8B-B14F-4D97-AF65-F5344CB8AC3E}">
        <p14:creationId xmlns:p14="http://schemas.microsoft.com/office/powerpoint/2010/main" val="1775592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319451" y="914400"/>
            <a:ext cx="8505098" cy="44750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Great is Thy faithfulness,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Great is Thy faithfulness,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Morning by morning new mercies I see;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All I have needed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Thy hand hath provided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Great is Thy faithfulness, Lord unto me!</a:t>
            </a:r>
          </a:p>
        </p:txBody>
      </p:sp>
    </p:spTree>
    <p:extLst>
      <p:ext uri="{BB962C8B-B14F-4D97-AF65-F5344CB8AC3E}">
        <p14:creationId xmlns:p14="http://schemas.microsoft.com/office/powerpoint/2010/main" val="10037194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0" y="2691080"/>
            <a:ext cx="7252306"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81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BENEDICTION</a:t>
            </a:r>
            <a:endParaRPr kumimoji="0" lang="en-US" sz="8000" b="0" i="0" u="none" strike="noStrike" kern="1200" cap="none" spc="0" normalizeH="0" baseline="0" noProof="0" dirty="0">
              <a:ln w="3810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809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55575" y="990600"/>
            <a:ext cx="688682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44450" cap="rnd">
                  <a:solidFill>
                    <a:prstClr val="black"/>
                  </a:solidFill>
                </a:ln>
                <a:solidFill>
                  <a:prstClr val="white"/>
                </a:solidFill>
                <a:effectLst/>
                <a:uLnTx/>
                <a:uFillTx/>
                <a:latin typeface="Arial" panose="020B0604020202020204" pitchFamily="34" charset="0"/>
                <a:ea typeface="+mn-ea"/>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684566" y="2704723"/>
            <a:ext cx="5828840" cy="25545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Have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good week!</a:t>
            </a:r>
            <a:endParaRPr kumimoji="0" lang="en-US" sz="8000" b="0" i="0" u="none" strike="noStrike" kern="1200" cap="none" spc="0" normalizeH="0" baseline="0" noProof="0" dirty="0">
              <a:ln w="3175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45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Those He gathered from the lands,</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From east and west, from north and south.</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129C59-C876-4E26-8381-4BFA45FDE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75010" y="2849451"/>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black"/>
                </a:solidFill>
                <a:effectLst/>
                <a:uLnTx/>
                <a:uFillTx/>
                <a:latin typeface="Calibri" panose="020F0502020204030204"/>
                <a:ea typeface="+mn-ea"/>
                <a:cs typeface="+mn-cs"/>
              </a:rPr>
              <a:t>Hymn #273</a:t>
            </a:r>
          </a:p>
        </p:txBody>
      </p:sp>
    </p:spTree>
    <p:extLst>
      <p:ext uri="{BB962C8B-B14F-4D97-AF65-F5344CB8AC3E}">
        <p14:creationId xmlns:p14="http://schemas.microsoft.com/office/powerpoint/2010/main" val="71079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hear the Savior say,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“Thy strength indeed is small!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Child of weakness watch and pray.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Find in me thine in all.”</a:t>
            </a:r>
          </a:p>
        </p:txBody>
      </p:sp>
    </p:spTree>
    <p:extLst>
      <p:ext uri="{BB962C8B-B14F-4D97-AF65-F5344CB8AC3E}">
        <p14:creationId xmlns:p14="http://schemas.microsoft.com/office/powerpoint/2010/main" val="1859566933"/>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9190F4-5C1D-40C9-9002-6774A46061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1290</TotalTime>
  <Words>1326</Words>
  <Application>Microsoft Office PowerPoint</Application>
  <PresentationFormat>On-screen Show (4:3)</PresentationFormat>
  <Paragraphs>161</Paragraphs>
  <Slides>53</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53</vt:i4>
      </vt:variant>
    </vt:vector>
  </HeadingPairs>
  <TitlesOfParts>
    <vt:vector size="66" baseType="lpstr">
      <vt:lpstr>Adobe Caslon Pro Bold</vt:lpstr>
      <vt:lpstr>Adobe Fangsong Std R</vt:lpstr>
      <vt:lpstr>Algerian</vt:lpstr>
      <vt:lpstr>Arial</vt:lpstr>
      <vt:lpstr>Arial </vt:lpstr>
      <vt:lpstr>Arial Black</vt:lpstr>
      <vt:lpstr>Calibri</vt:lpstr>
      <vt:lpstr>Calibri Light</vt:lpstr>
      <vt:lpstr>Perpetua</vt:lpstr>
      <vt:lpstr>3_Office Theme</vt:lpstr>
      <vt:lpstr>Office Theme</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Ezekiel  36:33-38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Elizabeth Kuhns</cp:lastModifiedBy>
  <cp:revision>64</cp:revision>
  <cp:lastPrinted>2018-09-13T14:22:17Z</cp:lastPrinted>
  <dcterms:created xsi:type="dcterms:W3CDTF">2018-09-07T00:12:33Z</dcterms:created>
  <dcterms:modified xsi:type="dcterms:W3CDTF">2024-03-09T22:10:38Z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